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57" r:id="rId3"/>
    <p:sldId id="298" r:id="rId4"/>
    <p:sldId id="258" r:id="rId5"/>
    <p:sldId id="260" r:id="rId6"/>
    <p:sldId id="289" r:id="rId7"/>
    <p:sldId id="261" r:id="rId8"/>
    <p:sldId id="296" r:id="rId9"/>
    <p:sldId id="265" r:id="rId10"/>
    <p:sldId id="294" r:id="rId11"/>
    <p:sldId id="264" r:id="rId12"/>
    <p:sldId id="266" r:id="rId13"/>
    <p:sldId id="267" r:id="rId14"/>
    <p:sldId id="299" r:id="rId15"/>
    <p:sldId id="268" r:id="rId16"/>
    <p:sldId id="276" r:id="rId17"/>
    <p:sldId id="281" r:id="rId18"/>
    <p:sldId id="279" r:id="rId19"/>
    <p:sldId id="292" r:id="rId20"/>
    <p:sldId id="278" r:id="rId21"/>
    <p:sldId id="300" r:id="rId22"/>
    <p:sldId id="280" r:id="rId23"/>
    <p:sldId id="284" r:id="rId24"/>
    <p:sldId id="285" r:id="rId25"/>
    <p:sldId id="283" r:id="rId26"/>
    <p:sldId id="295" r:id="rId27"/>
    <p:sldId id="301" r:id="rId28"/>
    <p:sldId id="290" r:id="rId29"/>
    <p:sldId id="302" r:id="rId30"/>
    <p:sldId id="303" r:id="rId31"/>
    <p:sldId id="304" r:id="rId32"/>
    <p:sldId id="30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" initials="L" lastIdx="1" clrIdx="0">
    <p:extLst>
      <p:ext uri="{19B8F6BF-5375-455C-9EA6-DF929625EA0E}">
        <p15:presenceInfo xmlns:p15="http://schemas.microsoft.com/office/powerpoint/2012/main" userId="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0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20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4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07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28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4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2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7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80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29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9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33B6-DD36-43A9-A06A-38680AC5415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7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ktjrdnjs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f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79914C-1050-45F7-9EB3-2434A111335A}"/>
              </a:ext>
            </a:extLst>
          </p:cNvPr>
          <p:cNvSpPr txBox="1"/>
          <p:nvPr/>
        </p:nvSpPr>
        <p:spPr>
          <a:xfrm>
            <a:off x="3048000" y="2828000"/>
            <a:ext cx="609600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5300" i="1" dirty="0">
                <a:solidFill>
                  <a:schemeClr val="dk1"/>
                </a:solidFill>
                <a:latin typeface="나눔스퀘어 Bold"/>
                <a:ea typeface="나눔스퀘어 Bold"/>
              </a:rPr>
              <a:t>창작 게임 제안서</a:t>
            </a:r>
            <a:endParaRPr lang="ko-KR" altLang="en-US" sz="2800" i="1" dirty="0">
              <a:solidFill>
                <a:prstClr val="white"/>
              </a:solidFill>
              <a:latin typeface="나눔스퀘어 Bold"/>
              <a:ea typeface="나눔스퀘어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i="1" dirty="0">
                <a:solidFill>
                  <a:schemeClr val="dk1"/>
                </a:solidFill>
                <a:latin typeface="나눔스퀘어 Bold"/>
                <a:ea typeface="나눔스퀘어 Bold"/>
              </a:rPr>
              <a:t>미지 </a:t>
            </a:r>
            <a:r>
              <a:rPr lang="ko-KR" altLang="en-US" sz="2000" i="1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탐사대</a:t>
            </a:r>
            <a:r>
              <a:rPr lang="en-US" altLang="ko-KR" sz="2000" i="1" dirty="0">
                <a:solidFill>
                  <a:schemeClr val="dk1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2000" i="1" dirty="0">
                <a:solidFill>
                  <a:schemeClr val="dk1"/>
                </a:solidFill>
                <a:latin typeface="나눔스퀘어 Bold"/>
                <a:ea typeface="나눔스퀘어 Bold"/>
              </a:rPr>
              <a:t>임시</a:t>
            </a:r>
            <a:r>
              <a:rPr lang="en-US" altLang="ko-KR" sz="2000" i="1" dirty="0">
                <a:solidFill>
                  <a:schemeClr val="dk1"/>
                </a:solidFill>
                <a:latin typeface="나눔스퀘어 Bold"/>
                <a:ea typeface="나눔스퀘어 Bold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7752B-C4D9-45B5-BFDD-DF3D40861E51}"/>
              </a:ext>
            </a:extLst>
          </p:cNvPr>
          <p:cNvSpPr txBox="1"/>
          <p:nvPr/>
        </p:nvSpPr>
        <p:spPr>
          <a:xfrm>
            <a:off x="10048721" y="5934670"/>
            <a:ext cx="2143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이석원</a:t>
            </a:r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sktjrdnjs@naver.com</a:t>
            </a:r>
            <a:endParaRPr lang="en-US" altLang="ko-KR" dirty="0"/>
          </a:p>
          <a:p>
            <a:pPr algn="r"/>
            <a:r>
              <a:rPr lang="en-US" altLang="ko-KR" dirty="0"/>
              <a:t>010-4010-0892</a:t>
            </a:r>
          </a:p>
        </p:txBody>
      </p:sp>
    </p:spTree>
    <p:extLst>
      <p:ext uri="{BB962C8B-B14F-4D97-AF65-F5344CB8AC3E}">
        <p14:creationId xmlns:p14="http://schemas.microsoft.com/office/powerpoint/2010/main" val="145789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871439" y="641541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참고 자료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74700" y="2843660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  <a:defRPr/>
            </a:pPr>
            <a:r>
              <a:rPr lang="ko-KR" altLang="en-US" sz="1200" dirty="0"/>
              <a:t>원신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61549" y="1237830"/>
            <a:ext cx="3089808" cy="160784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293667" y="2839650"/>
            <a:ext cx="1163215" cy="2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블루 아카이브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4073" y="3661404"/>
            <a:ext cx="3072309" cy="172817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772412" y="5379390"/>
            <a:ext cx="1543478" cy="2704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페이트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그랜드 오더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2468" y="3661404"/>
            <a:ext cx="3096683" cy="172817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5125104" y="5379713"/>
            <a:ext cx="1512189" cy="26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프린세스 메이커 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805BEA-1EFF-4EBF-91EC-6B596288D7BD}"/>
              </a:ext>
            </a:extLst>
          </p:cNvPr>
          <p:cNvSpPr/>
          <p:nvPr/>
        </p:nvSpPr>
        <p:spPr>
          <a:xfrm>
            <a:off x="871439" y="1101341"/>
            <a:ext cx="3326114" cy="230649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7C670-6C3D-4D22-992E-14B90CC9DBFF}"/>
              </a:ext>
            </a:extLst>
          </p:cNvPr>
          <p:cNvSpPr txBox="1"/>
          <p:nvPr/>
        </p:nvSpPr>
        <p:spPr>
          <a:xfrm>
            <a:off x="1600705" y="3088892"/>
            <a:ext cx="1864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게임 플레이 방식 등 참고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DA994B-FA6B-497D-B4A8-1D5100F5F74D}"/>
              </a:ext>
            </a:extLst>
          </p:cNvPr>
          <p:cNvSpPr/>
          <p:nvPr/>
        </p:nvSpPr>
        <p:spPr>
          <a:xfrm>
            <a:off x="862390" y="3544325"/>
            <a:ext cx="3317065" cy="243791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17652-5352-46F6-8E8D-F52DF9FA349A}"/>
              </a:ext>
            </a:extLst>
          </p:cNvPr>
          <p:cNvSpPr txBox="1"/>
          <p:nvPr/>
        </p:nvSpPr>
        <p:spPr>
          <a:xfrm>
            <a:off x="1342449" y="5639273"/>
            <a:ext cx="2396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스테이지 방식 및 맵 구조 등 참고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1542C6-651B-4E72-86B4-731DBDB9A893}"/>
              </a:ext>
            </a:extLst>
          </p:cNvPr>
          <p:cNvSpPr txBox="1"/>
          <p:nvPr/>
        </p:nvSpPr>
        <p:spPr>
          <a:xfrm>
            <a:off x="4960602" y="5645330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캐릭터 육성 시스템 참고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4D3063-5158-4EF0-9728-3CA013A18F68}"/>
              </a:ext>
            </a:extLst>
          </p:cNvPr>
          <p:cNvSpPr/>
          <p:nvPr/>
        </p:nvSpPr>
        <p:spPr>
          <a:xfrm>
            <a:off x="4246867" y="1101339"/>
            <a:ext cx="3265754" cy="230649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47FC93-F180-498B-A910-41AB31C45FAC}"/>
              </a:ext>
            </a:extLst>
          </p:cNvPr>
          <p:cNvSpPr txBox="1"/>
          <p:nvPr/>
        </p:nvSpPr>
        <p:spPr>
          <a:xfrm>
            <a:off x="4635460" y="3088893"/>
            <a:ext cx="2550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실시간 전투 방식 및 호감도 등 참고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F4B632-E47C-A3EA-E1CF-AD0A36B3C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43" y="1214633"/>
            <a:ext cx="3106739" cy="16310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E03A656-34FB-9537-6C84-1974478CA2E1}"/>
              </a:ext>
            </a:extLst>
          </p:cNvPr>
          <p:cNvSpPr/>
          <p:nvPr/>
        </p:nvSpPr>
        <p:spPr>
          <a:xfrm>
            <a:off x="4237933" y="3544325"/>
            <a:ext cx="3274687" cy="243791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8BC5D-9F71-8627-6EAF-2224CB387E07}"/>
              </a:ext>
            </a:extLst>
          </p:cNvPr>
          <p:cNvSpPr/>
          <p:nvPr/>
        </p:nvSpPr>
        <p:spPr>
          <a:xfrm>
            <a:off x="7586161" y="1101339"/>
            <a:ext cx="3264037" cy="230649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AD5C0-9710-F989-A8C8-5A7DCD8AFF6D}"/>
              </a:ext>
            </a:extLst>
          </p:cNvPr>
          <p:cNvSpPr txBox="1"/>
          <p:nvPr/>
        </p:nvSpPr>
        <p:spPr>
          <a:xfrm>
            <a:off x="8113114" y="3115038"/>
            <a:ext cx="2207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게임 컨셉 및 조사 시스템 참고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47932-1EB1-8525-6A71-553F635AAF19}"/>
              </a:ext>
            </a:extLst>
          </p:cNvPr>
          <p:cNvSpPr txBox="1"/>
          <p:nvPr/>
        </p:nvSpPr>
        <p:spPr>
          <a:xfrm>
            <a:off x="8484144" y="2838039"/>
            <a:ext cx="14655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몬스터 헌터 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월드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1B045F-93A0-111D-D121-157F521A13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49" y="1229122"/>
            <a:ext cx="3102586" cy="161654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F6BEEE-4200-00D2-F247-F7F15E292EB1}"/>
              </a:ext>
            </a:extLst>
          </p:cNvPr>
          <p:cNvSpPr/>
          <p:nvPr/>
        </p:nvSpPr>
        <p:spPr>
          <a:xfrm>
            <a:off x="7583686" y="3544325"/>
            <a:ext cx="3266512" cy="243791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63C5D29-B83F-F3E8-50A1-0173A881BE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99" y="3661404"/>
            <a:ext cx="3101836" cy="172817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E62FF4E-2096-993D-D867-BDF661DC1D86}"/>
              </a:ext>
            </a:extLst>
          </p:cNvPr>
          <p:cNvSpPr txBox="1"/>
          <p:nvPr/>
        </p:nvSpPr>
        <p:spPr>
          <a:xfrm>
            <a:off x="8300139" y="5639272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파티 시너지 </a:t>
            </a:r>
            <a:r>
              <a:rPr lang="ko-KR" altLang="en-US" sz="1200" dirty="0">
                <a:solidFill>
                  <a:srgbClr val="FF0000"/>
                </a:solidFill>
              </a:rPr>
              <a:t>시스템 참고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26ED24-43CC-B876-F89C-26A2285DC02D}"/>
              </a:ext>
            </a:extLst>
          </p:cNvPr>
          <p:cNvSpPr txBox="1"/>
          <p:nvPr/>
        </p:nvSpPr>
        <p:spPr>
          <a:xfrm>
            <a:off x="8604175" y="5370341"/>
            <a:ext cx="12212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전략적 팀 전투</a:t>
            </a:r>
            <a:endParaRPr kumimoji="0" lang="ko-KR" altLang="en-US" sz="12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2719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425843" y="639797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게임 시장 포지션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4606" y="2263393"/>
            <a:ext cx="576072" cy="576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3681531" y="2839465"/>
            <a:ext cx="9829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/>
              <a:t>블루 아카이브</a:t>
            </a:r>
          </a:p>
        </p:txBody>
      </p:sp>
      <p:sp>
        <p:nvSpPr>
          <p:cNvPr id="41" name="TextBox 40"/>
          <p:cNvSpPr txBox="1"/>
          <p:nvPr/>
        </p:nvSpPr>
        <p:spPr>
          <a:xfrm rot="12456">
            <a:off x="4963617" y="2859241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원신</a:t>
            </a:r>
            <a:endParaRPr kumimoji="0" lang="en-US" altLang="ko-KR" sz="1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1296" y="1245458"/>
            <a:ext cx="581970" cy="594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3973052" y="1840200"/>
            <a:ext cx="13003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페이트</a:t>
            </a:r>
            <a:r>
              <a:rPr kumimoji="0" lang="ko-KR" altLang="en-US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그랜드 오더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63357" y="2273405"/>
            <a:ext cx="634746" cy="6347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8274510" y="2908151"/>
            <a:ext cx="1200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프린세스 메이커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79541" y="3987589"/>
            <a:ext cx="587501" cy="587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3802858" y="4570643"/>
            <a:ext cx="9444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세븐 </a:t>
            </a:r>
            <a:r>
              <a:rPr kumimoji="0" lang="ko-KR" altLang="en-US" sz="1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나이츠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A2507-BFC9-BAD3-387F-12CB68DB0A79}"/>
              </a:ext>
            </a:extLst>
          </p:cNvPr>
          <p:cNvCxnSpPr>
            <a:cxnSpLocks/>
          </p:cNvCxnSpPr>
          <p:nvPr/>
        </p:nvCxnSpPr>
        <p:spPr>
          <a:xfrm>
            <a:off x="6096000" y="600216"/>
            <a:ext cx="0" cy="570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E6913D-96C7-F374-A774-43F7BAAEFABA}"/>
              </a:ext>
            </a:extLst>
          </p:cNvPr>
          <p:cNvCxnSpPr>
            <a:cxnSpLocks/>
          </p:cNvCxnSpPr>
          <p:nvPr/>
        </p:nvCxnSpPr>
        <p:spPr>
          <a:xfrm>
            <a:off x="2496312" y="3392488"/>
            <a:ext cx="7148369" cy="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088391-C898-F48B-1096-A70E0582E480}"/>
              </a:ext>
            </a:extLst>
          </p:cNvPr>
          <p:cNvSpPr txBox="1"/>
          <p:nvPr/>
        </p:nvSpPr>
        <p:spPr>
          <a:xfrm>
            <a:off x="5667481" y="235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캐주얼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173E50-F9E3-74B6-A475-25E8F62876A4}"/>
              </a:ext>
            </a:extLst>
          </p:cNvPr>
          <p:cNvSpPr txBox="1"/>
          <p:nvPr/>
        </p:nvSpPr>
        <p:spPr>
          <a:xfrm>
            <a:off x="9641848" y="2792322"/>
            <a:ext cx="415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육</a:t>
            </a:r>
            <a:endParaRPr lang="en-US" altLang="ko-KR" b="1" dirty="0"/>
          </a:p>
          <a:p>
            <a:r>
              <a:rPr lang="ko-KR" altLang="en-US" b="1" dirty="0"/>
              <a:t>성</a:t>
            </a:r>
            <a:endParaRPr lang="en-US" altLang="ko-KR" b="1" dirty="0"/>
          </a:p>
          <a:p>
            <a:r>
              <a:rPr lang="ko-KR" altLang="en-US" b="1" dirty="0"/>
              <a:t>요</a:t>
            </a:r>
            <a:endParaRPr lang="en-US" altLang="ko-KR" b="1" dirty="0"/>
          </a:p>
          <a:p>
            <a:r>
              <a:rPr lang="ko-KR" altLang="en-US" b="1" dirty="0"/>
              <a:t>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F3E9F-0B38-57F2-1AE8-EB2349E3580E}"/>
              </a:ext>
            </a:extLst>
          </p:cNvPr>
          <p:cNvSpPr txBox="1"/>
          <p:nvPr/>
        </p:nvSpPr>
        <p:spPr>
          <a:xfrm>
            <a:off x="2083647" y="2792323"/>
            <a:ext cx="415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</a:t>
            </a:r>
            <a:endParaRPr lang="en-US" altLang="ko-KR" b="1" dirty="0"/>
          </a:p>
          <a:p>
            <a:r>
              <a:rPr lang="ko-KR" altLang="en-US" b="1" dirty="0"/>
              <a:t>집</a:t>
            </a:r>
            <a:endParaRPr lang="en-US" altLang="ko-KR" b="1" dirty="0"/>
          </a:p>
          <a:p>
            <a:r>
              <a:rPr lang="ko-KR" altLang="en-US" b="1" dirty="0"/>
              <a:t>요</a:t>
            </a:r>
            <a:endParaRPr lang="en-US" altLang="ko-KR" b="1" dirty="0"/>
          </a:p>
          <a:p>
            <a:r>
              <a:rPr lang="ko-KR" altLang="en-US" b="1" dirty="0"/>
              <a:t>소</a:t>
            </a:r>
            <a:endParaRPr lang="en-US" altLang="ko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8F934D-F25A-D232-4019-C5E227FBFB75}"/>
              </a:ext>
            </a:extLst>
          </p:cNvPr>
          <p:cNvSpPr txBox="1"/>
          <p:nvPr/>
        </p:nvSpPr>
        <p:spPr>
          <a:xfrm>
            <a:off x="5747330" y="63002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419DF87-864D-BF4D-7E63-93DE54E47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13" y="2273405"/>
            <a:ext cx="578156" cy="594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2161292-EC36-4AF3-6992-807B42540526}"/>
              </a:ext>
            </a:extLst>
          </p:cNvPr>
          <p:cNvSpPr/>
          <p:nvPr/>
        </p:nvSpPr>
        <p:spPr>
          <a:xfrm>
            <a:off x="5822194" y="585289"/>
            <a:ext cx="576072" cy="576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D3876-44B2-DA2A-91D1-B111150595C5}"/>
              </a:ext>
            </a:extLst>
          </p:cNvPr>
          <p:cNvSpPr txBox="1"/>
          <p:nvPr/>
        </p:nvSpPr>
        <p:spPr>
          <a:xfrm>
            <a:off x="6380499" y="531075"/>
            <a:ext cx="273276" cy="95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미</a:t>
            </a:r>
            <a:endParaRPr lang="en-US" altLang="ko-KR" sz="1100" b="1" dirty="0"/>
          </a:p>
          <a:p>
            <a:r>
              <a:rPr lang="ko-KR" altLang="en-US" sz="1100" b="1" dirty="0"/>
              <a:t>지</a:t>
            </a:r>
            <a:endParaRPr lang="en-US" altLang="ko-KR" sz="1100" b="1" dirty="0"/>
          </a:p>
          <a:p>
            <a:r>
              <a:rPr lang="ko-KR" altLang="en-US" sz="1100" b="1" dirty="0"/>
              <a:t>탐</a:t>
            </a:r>
            <a:endParaRPr lang="en-US" altLang="ko-KR" sz="1100" b="1" dirty="0"/>
          </a:p>
          <a:p>
            <a:r>
              <a:rPr lang="ko-KR" altLang="en-US" sz="1100" b="1" dirty="0"/>
              <a:t>사</a:t>
            </a:r>
            <a:endParaRPr lang="en-US" altLang="ko-KR" sz="1100" b="1" dirty="0"/>
          </a:p>
          <a:p>
            <a:r>
              <a:rPr lang="ko-KR" altLang="en-US" sz="1100" b="1" dirty="0"/>
              <a:t>대</a:t>
            </a: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376AFD9B-9B5B-E05D-0FD6-8B81B43F6A80}"/>
              </a:ext>
            </a:extLst>
          </p:cNvPr>
          <p:cNvSpPr/>
          <p:nvPr/>
        </p:nvSpPr>
        <p:spPr>
          <a:xfrm>
            <a:off x="5949723" y="730114"/>
            <a:ext cx="312681" cy="26161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C3C273-BFCE-B834-F6B6-E55BBF45E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830" y="4214218"/>
            <a:ext cx="586650" cy="5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162DD-3624-7E00-3843-34BAF470E85D}"/>
              </a:ext>
            </a:extLst>
          </p:cNvPr>
          <p:cNvSpPr txBox="1"/>
          <p:nvPr/>
        </p:nvSpPr>
        <p:spPr>
          <a:xfrm>
            <a:off x="8961582" y="4782156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오딘</a:t>
            </a:r>
            <a:endParaRPr kumimoji="0" lang="en-US" altLang="ko-KR" sz="1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B4D468-2EF3-B299-4C32-AF0D4AC089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81" y="2085104"/>
            <a:ext cx="594741" cy="594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9CD4D6-3FED-CC81-F32D-ED235F48A25E}"/>
              </a:ext>
            </a:extLst>
          </p:cNvPr>
          <p:cNvSpPr txBox="1"/>
          <p:nvPr/>
        </p:nvSpPr>
        <p:spPr>
          <a:xfrm>
            <a:off x="6264815" y="2682389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우마무스메</a:t>
            </a:r>
            <a:endParaRPr kumimoji="0" lang="en-US" altLang="ko-KR" sz="1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60C643-CA45-4437-D640-50E507E02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70" y="4259090"/>
            <a:ext cx="594741" cy="5947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531753-919E-9F25-5B53-66A45E2964CA}"/>
              </a:ext>
            </a:extLst>
          </p:cNvPr>
          <p:cNvSpPr txBox="1"/>
          <p:nvPr/>
        </p:nvSpPr>
        <p:spPr>
          <a:xfrm>
            <a:off x="5050012" y="4856079"/>
            <a:ext cx="7314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전쟁항로</a:t>
            </a:r>
            <a:endParaRPr kumimoji="0" lang="en-US" altLang="ko-KR" sz="1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766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925941" y="645357"/>
            <a:ext cx="8002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err="1">
                <a:latin typeface="나눔스퀘어 Bold"/>
                <a:ea typeface="나눔스퀘어 Bold"/>
              </a:rPr>
              <a:t>시놉시스</a:t>
            </a:r>
            <a:endParaRPr lang="ko-KR" altLang="en-US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25283" y="3891210"/>
            <a:ext cx="11120732" cy="271166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마법과 몬스터가 존재하는 세계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몬스터의 존재는 일반인에겐 무척 위협적이었지만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강력한 힘을 쥔 이들에겐 마석이라는 자원을 품고 있는 거위였다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그리하여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몬스터 토벌을 위해 </a:t>
            </a:r>
            <a:r>
              <a:rPr lang="ko-KR" altLang="en-US" sz="1300" dirty="0" err="1">
                <a:solidFill>
                  <a:schemeClr val="tx1"/>
                </a:solidFill>
                <a:latin typeface="나눔스퀘어 Bold"/>
                <a:ea typeface="나눔스퀘어 Bold"/>
              </a:rPr>
              <a:t>모험가라는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직업이 생겨나고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현재에 이르러선 그 많은 몬스터는 멸종 위기에 처하고 모험가 </a:t>
            </a:r>
            <a:r>
              <a:rPr lang="ko-KR" altLang="en-US" sz="1300" dirty="0" err="1">
                <a:solidFill>
                  <a:schemeClr val="tx1"/>
                </a:solidFill>
                <a:latin typeface="나눔스퀘어 Bold"/>
                <a:ea typeface="나눔스퀘어 Bold"/>
              </a:rPr>
              <a:t>직군과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인류의 미래가 어두워진 상황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그러던 중에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미지의 대륙이 발견된다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끝이 보이지 않는 그곳에는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지금껏 발견되지 않았던 다양한 동식물과 고대의 문명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그리고 새로운 자원이 있었다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많은 이들이 주목한 그때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초강대국인 제국에서 공식적으로 길드에 탐사를 명령한다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그리고 그 명령을 수행하게 된 사람 중 한 명이 바로 플레이어인 당신이다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7952" y="1249790"/>
            <a:ext cx="11098063" cy="232143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10218407" y="3571223"/>
            <a:ext cx="132760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/>
              <a:t>출처 </a:t>
            </a:r>
            <a:r>
              <a:rPr lang="en-US" altLang="ko-KR" sz="800" dirty="0"/>
              <a:t>:</a:t>
            </a:r>
            <a:r>
              <a:rPr lang="ko-KR" altLang="en-US" sz="800" dirty="0"/>
              <a:t> </a:t>
            </a:r>
            <a:r>
              <a:rPr lang="ko-KR" altLang="en-US" sz="800" dirty="0" err="1"/>
              <a:t>페이트</a:t>
            </a:r>
            <a:r>
              <a:rPr lang="ko-KR" altLang="en-US" sz="800" dirty="0"/>
              <a:t> </a:t>
            </a:r>
            <a:r>
              <a:rPr lang="ko-KR" altLang="en-US" sz="800" dirty="0" err="1"/>
              <a:t>그랜드</a:t>
            </a:r>
            <a:r>
              <a:rPr lang="ko-KR" altLang="en-US" sz="800" dirty="0"/>
              <a:t> 오더</a:t>
            </a:r>
          </a:p>
        </p:txBody>
      </p:sp>
    </p:spTree>
    <p:extLst>
      <p:ext uri="{BB962C8B-B14F-4D97-AF65-F5344CB8AC3E}">
        <p14:creationId xmlns:p14="http://schemas.microsoft.com/office/powerpoint/2010/main" val="6975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1002619" y="63423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캐릭터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32825" y="6650885"/>
            <a:ext cx="434445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/>
              <a:t>출처 </a:t>
            </a:r>
            <a:r>
              <a:rPr lang="en-US" altLang="ko-KR" sz="800" dirty="0"/>
              <a:t>: http://www.gamejob.co.kr/community/gallery/view?Gallery_Stat=11&amp;Idx=195218&amp;mode=V</a:t>
            </a:r>
            <a:endParaRPr lang="ko-KR" altLang="en-US" sz="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01" y="1197640"/>
            <a:ext cx="1644959" cy="3257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2" y="1195129"/>
            <a:ext cx="1646859" cy="3257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072865" y="4457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검사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5558220" y="44522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여사제</a:t>
            </a:r>
            <a:endParaRPr lang="en-US" altLang="ko-KR" dirty="0"/>
          </a:p>
        </p:txBody>
      </p:sp>
      <p:sp>
        <p:nvSpPr>
          <p:cNvPr id="22" name="TextBox 21"/>
          <p:cNvSpPr txBox="1"/>
          <p:nvPr/>
        </p:nvSpPr>
        <p:spPr>
          <a:xfrm>
            <a:off x="9271630" y="44562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궁수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1260142" y="4833310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추천 포지션 </a:t>
            </a:r>
            <a:r>
              <a:rPr lang="en-US" altLang="ko-KR" sz="1600" dirty="0"/>
              <a:t>: </a:t>
            </a:r>
            <a:r>
              <a:rPr lang="ko-KR" altLang="en-US" sz="1600" b="1" dirty="0"/>
              <a:t>전방</a:t>
            </a:r>
            <a:endParaRPr lang="en-US" altLang="ko-KR" sz="1600" b="1" dirty="0"/>
          </a:p>
          <a:p>
            <a:r>
              <a:rPr lang="ko-KR" altLang="en-US" sz="1600" dirty="0"/>
              <a:t>메인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/>
              <a:t>탱커</a:t>
            </a:r>
            <a:endParaRPr lang="en-US" altLang="ko-KR" sz="1600" b="1" dirty="0"/>
          </a:p>
          <a:p>
            <a:r>
              <a:rPr lang="ko-KR" altLang="en-US" sz="1600" dirty="0"/>
              <a:t>서브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/>
              <a:t>보조 딜러</a:t>
            </a:r>
            <a:endParaRPr lang="en-US" altLang="ko-KR" sz="16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596" y="1197640"/>
            <a:ext cx="1652405" cy="3257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5089341" y="4830799"/>
            <a:ext cx="1814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추천 포지션 </a:t>
            </a:r>
            <a:r>
              <a:rPr lang="en-US" altLang="ko-KR" sz="1600" dirty="0"/>
              <a:t>: </a:t>
            </a:r>
            <a:r>
              <a:rPr lang="ko-KR" altLang="en-US" sz="1600" b="1" dirty="0"/>
              <a:t>후방</a:t>
            </a:r>
            <a:endParaRPr lang="en-US" altLang="ko-KR" sz="1600" b="1" dirty="0"/>
          </a:p>
          <a:p>
            <a:r>
              <a:rPr lang="ko-KR" altLang="en-US" sz="1600" dirty="0"/>
              <a:t>메인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 err="1"/>
              <a:t>힐러</a:t>
            </a:r>
            <a:endParaRPr lang="en-US" altLang="ko-KR" sz="1600" b="1" dirty="0"/>
          </a:p>
          <a:p>
            <a:r>
              <a:rPr lang="ko-KR" altLang="en-US" sz="1600" dirty="0"/>
              <a:t>서브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/>
              <a:t>버퍼</a:t>
            </a:r>
            <a:endParaRPr lang="en-US" altLang="ko-KR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458907" y="483079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추천 포지션 </a:t>
            </a:r>
            <a:r>
              <a:rPr lang="en-US" altLang="ko-KR" sz="1600" dirty="0"/>
              <a:t>: </a:t>
            </a:r>
            <a:r>
              <a:rPr lang="ko-KR" altLang="en-US" sz="1600" b="1" dirty="0"/>
              <a:t>별동</a:t>
            </a:r>
            <a:endParaRPr lang="en-US" altLang="ko-KR" sz="1600" b="1" dirty="0"/>
          </a:p>
          <a:p>
            <a:r>
              <a:rPr lang="ko-KR" altLang="en-US" sz="1600" dirty="0"/>
              <a:t>메인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/>
              <a:t>딜러</a:t>
            </a:r>
            <a:endParaRPr lang="en-US" altLang="ko-KR" sz="1600" b="1" dirty="0"/>
          </a:p>
          <a:p>
            <a:r>
              <a:rPr lang="ko-KR" altLang="en-US" sz="1600" dirty="0"/>
              <a:t>서브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/>
              <a:t>보조 딜러</a:t>
            </a:r>
            <a:endParaRPr lang="en-US" altLang="ko-KR" sz="16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15205" y="1136085"/>
            <a:ext cx="2580166" cy="47232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06719" y="1136085"/>
            <a:ext cx="2580166" cy="47232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298233" y="1136085"/>
            <a:ext cx="2580166" cy="47232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6086949" y="-6777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1631974" y="3006725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dirty="0">
                <a:latin typeface="+mj-ea"/>
                <a:ea typeface="+mj-ea"/>
              </a:rPr>
              <a:t>게임 설명</a:t>
            </a:r>
            <a:endParaRPr lang="en-US" altLang="ko-KR" sz="48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7196329" y="2422991"/>
            <a:ext cx="32217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게임 방식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플레이 방식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3. SWOT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분석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853ACA-FC07-455B-9B31-4831FCF46D7D}"/>
              </a:ext>
            </a:extLst>
          </p:cNvPr>
          <p:cNvCxnSpPr>
            <a:cxnSpLocks/>
          </p:cNvCxnSpPr>
          <p:nvPr/>
        </p:nvCxnSpPr>
        <p:spPr>
          <a:xfrm>
            <a:off x="1773936" y="3830855"/>
            <a:ext cx="257860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41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945177" y="635887"/>
            <a:ext cx="780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게임 방식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9FED61B-40F2-40ED-8448-17714EBA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82" y="1353689"/>
            <a:ext cx="4801831" cy="2329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C42CA1-9E8A-4AAF-9560-7F5E8BF539BD}"/>
              </a:ext>
            </a:extLst>
          </p:cNvPr>
          <p:cNvSpPr txBox="1"/>
          <p:nvPr/>
        </p:nvSpPr>
        <p:spPr>
          <a:xfrm>
            <a:off x="10299032" y="3683101"/>
            <a:ext cx="10999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블루 아카이브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749D64-3636-4180-BAD1-8BBD7E103AEB}"/>
              </a:ext>
            </a:extLst>
          </p:cNvPr>
          <p:cNvSpPr txBox="1"/>
          <p:nvPr/>
        </p:nvSpPr>
        <p:spPr>
          <a:xfrm>
            <a:off x="4267212" y="3663474"/>
            <a:ext cx="1327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 err="1"/>
              <a:t>페이트</a:t>
            </a:r>
            <a:r>
              <a:rPr lang="ko-KR" altLang="en-US" sz="800" dirty="0"/>
              <a:t> 그랜드 오더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814BF3-D9FC-4AC7-BA83-C1941FE103AB}"/>
              </a:ext>
            </a:extLst>
          </p:cNvPr>
          <p:cNvSpPr/>
          <p:nvPr/>
        </p:nvSpPr>
        <p:spPr>
          <a:xfrm>
            <a:off x="6502624" y="4339605"/>
            <a:ext cx="4990946" cy="15900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전투</a:t>
            </a:r>
            <a:r>
              <a:rPr lang="ko-KR" altLang="en-US" sz="1600" dirty="0">
                <a:solidFill>
                  <a:schemeClr val="tx1"/>
                </a:solidFill>
              </a:rPr>
              <a:t>는 </a:t>
            </a:r>
            <a:r>
              <a:rPr lang="ko-KR" altLang="en-US" sz="1600" b="1" dirty="0">
                <a:solidFill>
                  <a:schemeClr val="tx1"/>
                </a:solidFill>
              </a:rPr>
              <a:t>실시간 자동 전투 방식</a:t>
            </a:r>
            <a:r>
              <a:rPr lang="ko-KR" altLang="en-US" sz="1600" dirty="0">
                <a:solidFill>
                  <a:schemeClr val="tx1"/>
                </a:solidFill>
              </a:rPr>
              <a:t>으로 진행된다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전투 이벤트는 이미지와 같이 진행된다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화면 아래의 </a:t>
            </a:r>
            <a:r>
              <a:rPr lang="ko-KR" altLang="en-US" sz="1600" b="1" dirty="0">
                <a:solidFill>
                  <a:schemeClr val="tx1"/>
                </a:solidFill>
              </a:rPr>
              <a:t>스킬</a:t>
            </a:r>
            <a:r>
              <a:rPr lang="ko-KR" altLang="en-US" sz="1600" dirty="0">
                <a:solidFill>
                  <a:schemeClr val="tx1"/>
                </a:solidFill>
              </a:rPr>
              <a:t>을 사용할 수 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AB737D4-EAF6-4A2D-AF7F-5F08122A3080}"/>
              </a:ext>
            </a:extLst>
          </p:cNvPr>
          <p:cNvSpPr/>
          <p:nvPr/>
        </p:nvSpPr>
        <p:spPr>
          <a:xfrm>
            <a:off x="734408" y="4339605"/>
            <a:ext cx="4990946" cy="15900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스테이지 방식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입장 후 탐색할 때 </a:t>
            </a:r>
            <a:r>
              <a:rPr lang="ko-KR" altLang="en-US" sz="1600" b="1" dirty="0">
                <a:solidFill>
                  <a:schemeClr val="tx1"/>
                </a:solidFill>
              </a:rPr>
              <a:t>이벤트</a:t>
            </a:r>
            <a:r>
              <a:rPr lang="ko-KR" altLang="en-US" sz="1600" dirty="0">
                <a:solidFill>
                  <a:schemeClr val="tx1"/>
                </a:solidFill>
              </a:rPr>
              <a:t>가 발생한다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이벤트는 총 </a:t>
            </a:r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</a:rPr>
              <a:t>개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F61675-6237-4605-89FD-9BB71A1AA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" y="1334062"/>
            <a:ext cx="4726311" cy="2329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69667D4-0252-DF41-4C55-E43C9B2767F7}"/>
              </a:ext>
            </a:extLst>
          </p:cNvPr>
          <p:cNvSpPr/>
          <p:nvPr/>
        </p:nvSpPr>
        <p:spPr>
          <a:xfrm>
            <a:off x="9553322" y="2964633"/>
            <a:ext cx="1448873" cy="7184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956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C8B6DF-2DB3-8583-6489-EBBD5A68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6" y="1317055"/>
            <a:ext cx="4728094" cy="2346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C42CA1-9E8A-4AAF-9560-7F5E8BF539BD}"/>
              </a:ext>
            </a:extLst>
          </p:cNvPr>
          <p:cNvSpPr txBox="1"/>
          <p:nvPr/>
        </p:nvSpPr>
        <p:spPr>
          <a:xfrm>
            <a:off x="10456053" y="3664280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 err="1"/>
              <a:t>로스트아크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749D64-3636-4180-BAD1-8BBD7E103AEB}"/>
              </a:ext>
            </a:extLst>
          </p:cNvPr>
          <p:cNvSpPr txBox="1"/>
          <p:nvPr/>
        </p:nvSpPr>
        <p:spPr>
          <a:xfrm>
            <a:off x="4289655" y="3653275"/>
            <a:ext cx="1305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포켓몬스터 </a:t>
            </a:r>
            <a:r>
              <a:rPr lang="ko-KR" altLang="en-US" sz="800" dirty="0" err="1"/>
              <a:t>레츠고</a:t>
            </a:r>
            <a:endParaRPr lang="ko-KR" altLang="en-US" sz="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FE131E9-D8B6-413E-84EB-51A0E3740F61}"/>
              </a:ext>
            </a:extLst>
          </p:cNvPr>
          <p:cNvSpPr/>
          <p:nvPr/>
        </p:nvSpPr>
        <p:spPr>
          <a:xfrm>
            <a:off x="3600527" y="4339605"/>
            <a:ext cx="4990946" cy="15900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수집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ko-KR" altLang="en-US" b="1" dirty="0">
                <a:solidFill>
                  <a:schemeClr val="tx1"/>
                </a:solidFill>
              </a:rPr>
              <a:t> 발굴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ko-KR" altLang="en-US" b="1" dirty="0">
                <a:solidFill>
                  <a:schemeClr val="tx1"/>
                </a:solidFill>
              </a:rPr>
              <a:t>미니 게임</a:t>
            </a:r>
            <a:r>
              <a:rPr lang="ko-KR" altLang="en-US" dirty="0">
                <a:solidFill>
                  <a:schemeClr val="tx1"/>
                </a:solidFill>
              </a:rPr>
              <a:t>으로 진행된다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8EDC3-6124-40D8-9180-0BD43FA1ACE6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A80D77-8E77-436A-96B7-23D1BA95A769}"/>
              </a:ext>
            </a:extLst>
          </p:cNvPr>
          <p:cNvSpPr txBox="1"/>
          <p:nvPr/>
        </p:nvSpPr>
        <p:spPr>
          <a:xfrm>
            <a:off x="945177" y="635887"/>
            <a:ext cx="780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게임 방식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688EB5A-6CA1-4FE5-A7DD-284CD1EB19F4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2C2098F-CABE-D6CC-FDD7-E110C10C0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82" y="1317054"/>
            <a:ext cx="4786836" cy="2346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8204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45047CB-B392-DF15-D369-3B4FE8FC9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58" y="901117"/>
            <a:ext cx="9223483" cy="4256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797648" y="63979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플레이 방식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5945C2B9-930B-40B0-9FBE-65077109DEAF}"/>
              </a:ext>
            </a:extLst>
          </p:cNvPr>
          <p:cNvSpPr/>
          <p:nvPr/>
        </p:nvSpPr>
        <p:spPr>
          <a:xfrm>
            <a:off x="2488304" y="562561"/>
            <a:ext cx="659957" cy="276999"/>
          </a:xfrm>
          <a:prstGeom prst="wedgeRectCallout">
            <a:avLst>
              <a:gd name="adj1" fmla="val -19600"/>
              <a:gd name="adj2" fmla="val 7460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미니 맵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DFA4E2C-E2F3-53BE-463E-DCB6F545E601}"/>
              </a:ext>
            </a:extLst>
          </p:cNvPr>
          <p:cNvSpPr/>
          <p:nvPr/>
        </p:nvSpPr>
        <p:spPr>
          <a:xfrm>
            <a:off x="2033978" y="961850"/>
            <a:ext cx="1250531" cy="1203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FBD0370-B466-F0D4-7FC3-05CE66BB57B0}"/>
              </a:ext>
            </a:extLst>
          </p:cNvPr>
          <p:cNvSpPr/>
          <p:nvPr/>
        </p:nvSpPr>
        <p:spPr>
          <a:xfrm>
            <a:off x="9011040" y="1432025"/>
            <a:ext cx="1437266" cy="15972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33E76F-5B4A-D19C-DD04-8595F3641BF4}"/>
              </a:ext>
            </a:extLst>
          </p:cNvPr>
          <p:cNvSpPr txBox="1"/>
          <p:nvPr/>
        </p:nvSpPr>
        <p:spPr>
          <a:xfrm>
            <a:off x="10210118" y="5157369"/>
            <a:ext cx="609462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</a:t>
            </a:r>
            <a:r>
              <a:rPr lang="ko-KR" altLang="en-US" sz="700" dirty="0"/>
              <a:t>원신</a:t>
            </a:r>
            <a:endParaRPr lang="en-US" altLang="ko-KR" sz="700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9029F4B9-6AF8-6B9D-229B-50AFF5446670}"/>
              </a:ext>
            </a:extLst>
          </p:cNvPr>
          <p:cNvSpPr/>
          <p:nvPr/>
        </p:nvSpPr>
        <p:spPr>
          <a:xfrm>
            <a:off x="7471191" y="1541715"/>
            <a:ext cx="1436302" cy="358343"/>
          </a:xfrm>
          <a:prstGeom prst="wedgeRectCallout">
            <a:avLst>
              <a:gd name="adj1" fmla="val 61204"/>
              <a:gd name="adj2" fmla="val 289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아이콘 클릭 시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대표 캐릭터로 설정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.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30CAAFF-C45B-2BC5-0232-AC65C420D82F}"/>
              </a:ext>
            </a:extLst>
          </p:cNvPr>
          <p:cNvSpPr/>
          <p:nvPr/>
        </p:nvSpPr>
        <p:spPr>
          <a:xfrm>
            <a:off x="5473961" y="2326741"/>
            <a:ext cx="1250531" cy="24626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말풍선: 사각형 107">
            <a:extLst>
              <a:ext uri="{FF2B5EF4-FFF2-40B4-BE49-F238E27FC236}">
                <a16:creationId xmlns:a16="http://schemas.microsoft.com/office/drawing/2014/main" id="{70F75692-E081-4440-97A9-872F879FBC51}"/>
              </a:ext>
            </a:extLst>
          </p:cNvPr>
          <p:cNvSpPr/>
          <p:nvPr/>
        </p:nvSpPr>
        <p:spPr>
          <a:xfrm rot="5400000">
            <a:off x="7026895" y="2211932"/>
            <a:ext cx="271474" cy="909193"/>
          </a:xfrm>
          <a:prstGeom prst="wedgeRectCallout">
            <a:avLst>
              <a:gd name="adj1" fmla="val -12974"/>
              <a:gd name="adj2" fmla="val 547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C6FC6F-CA13-4BDC-B777-88EDA79448E2}"/>
              </a:ext>
            </a:extLst>
          </p:cNvPr>
          <p:cNvSpPr txBox="1"/>
          <p:nvPr/>
        </p:nvSpPr>
        <p:spPr>
          <a:xfrm>
            <a:off x="6718040" y="2540655"/>
            <a:ext cx="1053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캐릭터 위치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721E79-692A-0A2C-BA3D-5EC9444E5683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캐릭터 구도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대표 캐릭터 설정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미니 </a:t>
            </a:r>
            <a:r>
              <a:rPr lang="ko-KR" altLang="en-US" sz="1200" b="1" dirty="0" err="1">
                <a:solidFill>
                  <a:schemeClr val="tx1"/>
                </a:solidFill>
              </a:rPr>
              <a:t>맵</a:t>
            </a:r>
            <a:r>
              <a:rPr lang="ko-KR" altLang="en-US" sz="1200" dirty="0" err="1">
                <a:solidFill>
                  <a:schemeClr val="tx1"/>
                </a:solidFill>
              </a:rPr>
              <a:t>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20457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A97B7D2-20A7-489C-1841-D0457E9D3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58" y="901116"/>
            <a:ext cx="9223483" cy="4256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797648" y="63979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플레이 방식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B5787158-83B7-4297-BA54-96846E21E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26" y="3388029"/>
            <a:ext cx="371720" cy="379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CB701E6-54F8-4BDE-AC6E-5DB85CD03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242" y="3284157"/>
            <a:ext cx="370725" cy="378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8EBEA16-45B2-4782-A4FF-0DCC10F2C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59" y="3385579"/>
            <a:ext cx="377767" cy="362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47EA3CE-12FB-4BC9-9790-809D9616B800}"/>
              </a:ext>
            </a:extLst>
          </p:cNvPr>
          <p:cNvSpPr txBox="1"/>
          <p:nvPr/>
        </p:nvSpPr>
        <p:spPr>
          <a:xfrm>
            <a:off x="10597653" y="6682114"/>
            <a:ext cx="1590500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스킬 아이콘 출처 </a:t>
            </a:r>
            <a:r>
              <a:rPr lang="en-US" altLang="ko-KR" sz="700" dirty="0"/>
              <a:t>: </a:t>
            </a:r>
            <a:r>
              <a:rPr lang="ko-KR" altLang="en-US" sz="700" dirty="0"/>
              <a:t>리그 오브 레전드</a:t>
            </a:r>
            <a:endParaRPr lang="en-US" altLang="ko-KR" sz="700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3CF9EEF-226E-431C-B244-248F7ACA7FAC}"/>
              </a:ext>
            </a:extLst>
          </p:cNvPr>
          <p:cNvSpPr/>
          <p:nvPr/>
        </p:nvSpPr>
        <p:spPr>
          <a:xfrm>
            <a:off x="6734840" y="3193187"/>
            <a:ext cx="1889527" cy="635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F88AAF78-D67E-4173-AC17-AE68DE5D9236}"/>
              </a:ext>
            </a:extLst>
          </p:cNvPr>
          <p:cNvSpPr/>
          <p:nvPr/>
        </p:nvSpPr>
        <p:spPr>
          <a:xfrm>
            <a:off x="4367053" y="824313"/>
            <a:ext cx="224340" cy="27699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24E51B0-614C-4E23-9386-32254E26DB34}"/>
              </a:ext>
            </a:extLst>
          </p:cNvPr>
          <p:cNvSpPr txBox="1"/>
          <p:nvPr/>
        </p:nvSpPr>
        <p:spPr>
          <a:xfrm>
            <a:off x="4091227" y="569025"/>
            <a:ext cx="780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아군 위치</a:t>
            </a:r>
          </a:p>
        </p:txBody>
      </p:sp>
      <p:sp>
        <p:nvSpPr>
          <p:cNvPr id="100" name="말풍선: 사각형 99">
            <a:extLst>
              <a:ext uri="{FF2B5EF4-FFF2-40B4-BE49-F238E27FC236}">
                <a16:creationId xmlns:a16="http://schemas.microsoft.com/office/drawing/2014/main" id="{E09695DA-08FA-4FB1-BBC1-3C2B8D5A8298}"/>
              </a:ext>
            </a:extLst>
          </p:cNvPr>
          <p:cNvSpPr/>
          <p:nvPr/>
        </p:nvSpPr>
        <p:spPr>
          <a:xfrm>
            <a:off x="7494242" y="2827301"/>
            <a:ext cx="475431" cy="264893"/>
          </a:xfrm>
          <a:prstGeom prst="wedgeRectCallout">
            <a:avLst>
              <a:gd name="adj1" fmla="val -33539"/>
              <a:gd name="adj2" fmla="val 1047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2688C0-5292-4513-B9D2-40F10C28BF2B}"/>
              </a:ext>
            </a:extLst>
          </p:cNvPr>
          <p:cNvSpPr txBox="1"/>
          <p:nvPr/>
        </p:nvSpPr>
        <p:spPr>
          <a:xfrm>
            <a:off x="7505107" y="2827302"/>
            <a:ext cx="475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스킬</a:t>
            </a:r>
            <a:endParaRPr lang="en-US" altLang="ko-KR" sz="1100" dirty="0"/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074FB802-EAB1-48A9-992B-ABECAEA089F6}"/>
              </a:ext>
            </a:extLst>
          </p:cNvPr>
          <p:cNvSpPr/>
          <p:nvPr/>
        </p:nvSpPr>
        <p:spPr>
          <a:xfrm rot="20659339">
            <a:off x="8824053" y="1849567"/>
            <a:ext cx="478607" cy="34245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아래쪽 103">
            <a:extLst>
              <a:ext uri="{FF2B5EF4-FFF2-40B4-BE49-F238E27FC236}">
                <a16:creationId xmlns:a16="http://schemas.microsoft.com/office/drawing/2014/main" id="{CFFCEFF7-0E4F-4880-B495-55AE4F0150B3}"/>
              </a:ext>
            </a:extLst>
          </p:cNvPr>
          <p:cNvSpPr/>
          <p:nvPr/>
        </p:nvSpPr>
        <p:spPr>
          <a:xfrm>
            <a:off x="7362018" y="764441"/>
            <a:ext cx="224340" cy="27699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51F6C92-9431-4B5E-8986-EFD35267B914}"/>
              </a:ext>
            </a:extLst>
          </p:cNvPr>
          <p:cNvSpPr txBox="1"/>
          <p:nvPr/>
        </p:nvSpPr>
        <p:spPr>
          <a:xfrm>
            <a:off x="7164648" y="560434"/>
            <a:ext cx="6190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적 위치</a:t>
            </a:r>
          </a:p>
        </p:txBody>
      </p:sp>
      <p:sp>
        <p:nvSpPr>
          <p:cNvPr id="108" name="말풍선: 사각형 107">
            <a:extLst>
              <a:ext uri="{FF2B5EF4-FFF2-40B4-BE49-F238E27FC236}">
                <a16:creationId xmlns:a16="http://schemas.microsoft.com/office/drawing/2014/main" id="{70F75692-E081-4440-97A9-872F879FBC51}"/>
              </a:ext>
            </a:extLst>
          </p:cNvPr>
          <p:cNvSpPr/>
          <p:nvPr/>
        </p:nvSpPr>
        <p:spPr>
          <a:xfrm rot="5400000">
            <a:off x="8124061" y="1794318"/>
            <a:ext cx="271474" cy="724247"/>
          </a:xfrm>
          <a:prstGeom prst="wedgeRectCallout">
            <a:avLst>
              <a:gd name="adj1" fmla="val -29279"/>
              <a:gd name="adj2" fmla="val -578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C6FC6F-CA13-4BDC-B777-88EDA79448E2}"/>
              </a:ext>
            </a:extLst>
          </p:cNvPr>
          <p:cNvSpPr txBox="1"/>
          <p:nvPr/>
        </p:nvSpPr>
        <p:spPr>
          <a:xfrm>
            <a:off x="7864967" y="2025636"/>
            <a:ext cx="874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이동 방향</a:t>
            </a:r>
            <a:endParaRPr lang="en-US" altLang="ko-KR" sz="11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819911A-56E8-450A-9FFF-1E9472E2AA71}"/>
              </a:ext>
            </a:extLst>
          </p:cNvPr>
          <p:cNvSpPr txBox="1"/>
          <p:nvPr/>
        </p:nvSpPr>
        <p:spPr>
          <a:xfrm>
            <a:off x="9494932" y="5144106"/>
            <a:ext cx="1279517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이미지 출처 </a:t>
            </a:r>
            <a:r>
              <a:rPr lang="en-US" altLang="ko-KR" sz="700" dirty="0"/>
              <a:t>: </a:t>
            </a:r>
            <a:r>
              <a:rPr lang="ko-KR" altLang="en-US" sz="700" dirty="0"/>
              <a:t>블루 아카이브</a:t>
            </a:r>
            <a:endParaRPr lang="en-US" altLang="ko-KR" sz="700" dirty="0"/>
          </a:p>
        </p:txBody>
      </p:sp>
      <p:sp>
        <p:nvSpPr>
          <p:cNvPr id="89" name="말풍선: 사각형 88">
            <a:extLst>
              <a:ext uri="{FF2B5EF4-FFF2-40B4-BE49-F238E27FC236}">
                <a16:creationId xmlns:a16="http://schemas.microsoft.com/office/drawing/2014/main" id="{205738DE-4D5E-411F-A496-E56822D4A159}"/>
              </a:ext>
            </a:extLst>
          </p:cNvPr>
          <p:cNvSpPr/>
          <p:nvPr/>
        </p:nvSpPr>
        <p:spPr>
          <a:xfrm>
            <a:off x="9661305" y="564582"/>
            <a:ext cx="466795" cy="261610"/>
          </a:xfrm>
          <a:prstGeom prst="wedgeRectCallout">
            <a:avLst>
              <a:gd name="adj1" fmla="val -12859"/>
              <a:gd name="adj2" fmla="val 819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EE43D0C-A094-4A29-9D15-A146F6086ABE}"/>
              </a:ext>
            </a:extLst>
          </p:cNvPr>
          <p:cNvSpPr txBox="1"/>
          <p:nvPr/>
        </p:nvSpPr>
        <p:spPr>
          <a:xfrm>
            <a:off x="9667896" y="571751"/>
            <a:ext cx="46679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배속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FDC993C-DF7D-208E-C62C-236C20CF3DF6}"/>
              </a:ext>
            </a:extLst>
          </p:cNvPr>
          <p:cNvSpPr/>
          <p:nvPr/>
        </p:nvSpPr>
        <p:spPr>
          <a:xfrm>
            <a:off x="8820451" y="3171135"/>
            <a:ext cx="1889527" cy="458540"/>
          </a:xfrm>
          <a:prstGeom prst="wedgeRectCallout">
            <a:avLst>
              <a:gd name="adj1" fmla="val -57985"/>
              <a:gd name="adj2" fmla="val 2234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ysClr val="windowText" lastClr="000000"/>
                </a:solidFill>
              </a:rPr>
              <a:t>캐릭터 아이콘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 클릭 시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,</a:t>
            </a:r>
          </a:p>
          <a:p>
            <a:r>
              <a:rPr lang="ko-KR" altLang="en-US" sz="1100" dirty="0">
                <a:solidFill>
                  <a:sysClr val="windowText" lastClr="000000"/>
                </a:solidFill>
              </a:rPr>
              <a:t>스킬이 뜨고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100" b="1" dirty="0">
                <a:solidFill>
                  <a:sysClr val="windowText" lastClr="000000"/>
                </a:solidFill>
              </a:rPr>
              <a:t>클릭으로 발동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.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C77AF13F-8410-15E2-DA7E-3021DBD20338}"/>
              </a:ext>
            </a:extLst>
          </p:cNvPr>
          <p:cNvSpPr/>
          <p:nvPr/>
        </p:nvSpPr>
        <p:spPr>
          <a:xfrm>
            <a:off x="8002917" y="521457"/>
            <a:ext cx="696896" cy="231098"/>
          </a:xfrm>
          <a:prstGeom prst="wedgeRectCallout">
            <a:avLst>
              <a:gd name="adj1" fmla="val 14425"/>
              <a:gd name="adj2" fmla="val 821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적의 수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3D6D341-9760-D356-699A-074B140E4FF5}"/>
              </a:ext>
            </a:extLst>
          </p:cNvPr>
          <p:cNvSpPr/>
          <p:nvPr/>
        </p:nvSpPr>
        <p:spPr>
          <a:xfrm>
            <a:off x="9579408" y="970205"/>
            <a:ext cx="530211" cy="4616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E7E05D4-6ADC-606C-B410-90E7E68217AC}"/>
              </a:ext>
            </a:extLst>
          </p:cNvPr>
          <p:cNvSpPr/>
          <p:nvPr/>
        </p:nvSpPr>
        <p:spPr>
          <a:xfrm>
            <a:off x="8086260" y="866547"/>
            <a:ext cx="530211" cy="4616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7F24B3-A5E5-C152-3CD1-0600750FD481}"/>
              </a:ext>
            </a:extLst>
          </p:cNvPr>
          <p:cNvCxnSpPr/>
          <p:nvPr/>
        </p:nvCxnSpPr>
        <p:spPr>
          <a:xfrm>
            <a:off x="7398547" y="3729442"/>
            <a:ext cx="302505" cy="378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3C47FD-60EF-CF27-4F53-943766541949}"/>
              </a:ext>
            </a:extLst>
          </p:cNvPr>
          <p:cNvCxnSpPr>
            <a:cxnSpLocks/>
          </p:cNvCxnSpPr>
          <p:nvPr/>
        </p:nvCxnSpPr>
        <p:spPr>
          <a:xfrm>
            <a:off x="7701052" y="3671296"/>
            <a:ext cx="0" cy="4369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DEC0C0-6786-F88C-7EFB-BF50CD810E13}"/>
              </a:ext>
            </a:extLst>
          </p:cNvPr>
          <p:cNvCxnSpPr>
            <a:cxnSpLocks/>
          </p:cNvCxnSpPr>
          <p:nvPr/>
        </p:nvCxnSpPr>
        <p:spPr>
          <a:xfrm flipH="1">
            <a:off x="7724905" y="3742994"/>
            <a:ext cx="348448" cy="3652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B4F3E1-E971-EB7C-4F51-6BB98C50FBF4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이동하면서 자동 전투하는 방식과 스킬 사용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아군과 적의 위치 및 구도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적의 수 표기</a:t>
            </a:r>
            <a:r>
              <a:rPr lang="ko-KR" altLang="en-US" sz="1200" dirty="0">
                <a:solidFill>
                  <a:schemeClr val="tx1"/>
                </a:solidFill>
              </a:rPr>
              <a:t>를 참고</a:t>
            </a:r>
          </a:p>
        </p:txBody>
      </p:sp>
    </p:spTree>
    <p:extLst>
      <p:ext uri="{BB962C8B-B14F-4D97-AF65-F5344CB8AC3E}">
        <p14:creationId xmlns:p14="http://schemas.microsoft.com/office/powerpoint/2010/main" val="141324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797648" y="63979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플레이 방식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0AD7775-0FF4-EBFD-8D13-54CC0E04EB03}"/>
              </a:ext>
            </a:extLst>
          </p:cNvPr>
          <p:cNvSpPr txBox="1"/>
          <p:nvPr/>
        </p:nvSpPr>
        <p:spPr>
          <a:xfrm>
            <a:off x="9304731" y="5157368"/>
            <a:ext cx="1479892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이미지 출처 </a:t>
            </a:r>
            <a:r>
              <a:rPr lang="en-US" altLang="ko-KR" sz="700" dirty="0"/>
              <a:t>: </a:t>
            </a:r>
            <a:r>
              <a:rPr lang="ko-KR" altLang="en-US" sz="700" dirty="0" err="1"/>
              <a:t>페이트</a:t>
            </a:r>
            <a:r>
              <a:rPr lang="ko-KR" altLang="en-US" sz="700" dirty="0"/>
              <a:t> 그랜드 오더</a:t>
            </a:r>
            <a:endParaRPr lang="en-US" altLang="ko-KR" sz="7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9EA8B26-2AD4-7703-BFCA-B1751683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57" y="916796"/>
            <a:ext cx="9223483" cy="424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5A1E7A1D-84C4-B875-7FCC-C6F1DD053921}"/>
              </a:ext>
            </a:extLst>
          </p:cNvPr>
          <p:cNvSpPr/>
          <p:nvPr/>
        </p:nvSpPr>
        <p:spPr>
          <a:xfrm>
            <a:off x="1407374" y="4126675"/>
            <a:ext cx="7052969" cy="635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764947-2827-41FC-9284-5532AA477095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전투 중 </a:t>
            </a:r>
            <a:r>
              <a:rPr lang="ko-KR" altLang="en-US" sz="1200" dirty="0" err="1">
                <a:solidFill>
                  <a:schemeClr val="tx1"/>
                </a:solidFill>
              </a:rPr>
              <a:t>기믹이나</a:t>
            </a:r>
            <a:r>
              <a:rPr lang="ko-KR" altLang="en-US" sz="1200" dirty="0">
                <a:solidFill>
                  <a:schemeClr val="tx1"/>
                </a:solidFill>
              </a:rPr>
              <a:t> 상황에 따른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다양하고 전략적인 스킬 운용 방식</a:t>
            </a:r>
            <a:r>
              <a:rPr lang="ko-KR" altLang="en-US" sz="1200" dirty="0">
                <a:solidFill>
                  <a:schemeClr val="tx1"/>
                </a:solidFill>
              </a:rPr>
              <a:t>을 참고</a:t>
            </a:r>
          </a:p>
        </p:txBody>
      </p:sp>
    </p:spTree>
    <p:extLst>
      <p:ext uri="{BB962C8B-B14F-4D97-AF65-F5344CB8AC3E}">
        <p14:creationId xmlns:p14="http://schemas.microsoft.com/office/powerpoint/2010/main" val="422499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2132912" y="3006725"/>
            <a:ext cx="186140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500" dirty="0">
                <a:solidFill>
                  <a:schemeClr val="bg1"/>
                </a:solidFill>
                <a:latin typeface="나눔스퀘어 Bold"/>
                <a:ea typeface="나눔스퀘어 Bold"/>
              </a:rPr>
              <a:t>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6970963" y="634129"/>
            <a:ext cx="187794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 b="1" dirty="0">
                <a:latin typeface="+mj-ea"/>
                <a:ea typeface="+mj-ea"/>
              </a:rPr>
              <a:t>1. </a:t>
            </a:r>
            <a:r>
              <a:rPr lang="ko-KR" altLang="en-US" sz="2300" b="1" dirty="0">
                <a:latin typeface="+mj-ea"/>
                <a:ea typeface="+mj-ea"/>
              </a:rPr>
              <a:t>게임 개요</a:t>
            </a:r>
            <a:endParaRPr lang="en-US" altLang="ko-KR" sz="23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BA357-D6F3-4B1D-8A96-68342EB09339}"/>
              </a:ext>
            </a:extLst>
          </p:cNvPr>
          <p:cNvSpPr txBox="1"/>
          <p:nvPr/>
        </p:nvSpPr>
        <p:spPr>
          <a:xfrm>
            <a:off x="6970963" y="1905065"/>
            <a:ext cx="187794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게임 설명</a:t>
            </a:r>
            <a:endParaRPr kumimoji="0" lang="en-US" altLang="ko-KR" sz="2300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B0D21-4E53-4467-B058-7CC876789828}"/>
              </a:ext>
            </a:extLst>
          </p:cNvPr>
          <p:cNvSpPr txBox="1"/>
          <p:nvPr/>
        </p:nvSpPr>
        <p:spPr>
          <a:xfrm>
            <a:off x="6942656" y="3176002"/>
            <a:ext cx="213074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게임 시스템</a:t>
            </a:r>
            <a:endParaRPr kumimoji="0" lang="en-US" altLang="ko-KR" sz="2300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DA81E-7588-4618-84E7-D69C7DF03093}"/>
              </a:ext>
            </a:extLst>
          </p:cNvPr>
          <p:cNvSpPr txBox="1"/>
          <p:nvPr/>
        </p:nvSpPr>
        <p:spPr>
          <a:xfrm>
            <a:off x="6970963" y="4443847"/>
            <a:ext cx="182133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4.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수익 구조</a:t>
            </a:r>
            <a:endParaRPr kumimoji="0" lang="en-US" altLang="ko-KR" sz="2300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853ACA-FC07-455B-9B31-4831FCF46D7D}"/>
              </a:ext>
            </a:extLst>
          </p:cNvPr>
          <p:cNvCxnSpPr>
            <a:cxnSpLocks/>
          </p:cNvCxnSpPr>
          <p:nvPr/>
        </p:nvCxnSpPr>
        <p:spPr>
          <a:xfrm>
            <a:off x="2236314" y="3751317"/>
            <a:ext cx="16711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C4D03A-14A2-4396-7E7F-B5327BCCADA3}"/>
              </a:ext>
            </a:extLst>
          </p:cNvPr>
          <p:cNvSpPr txBox="1"/>
          <p:nvPr/>
        </p:nvSpPr>
        <p:spPr>
          <a:xfrm>
            <a:off x="6970963" y="5711692"/>
            <a:ext cx="182133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kumimoji="0" lang="en-US" altLang="ko-KR" sz="2300" b="1" i="0" u="none" strike="noStrike" kern="1200" cap="none" spc="0" normalizeH="0" baseline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개발 계획</a:t>
            </a:r>
            <a:endParaRPr kumimoji="0" lang="en-US" altLang="ko-KR" sz="2300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1848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775463" y="634238"/>
            <a:ext cx="942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나눔스퀘어 Bold"/>
                <a:ea typeface="나눔스퀘어 Bold"/>
              </a:rPr>
              <a:t>SWOT </a:t>
            </a:r>
            <a:r>
              <a:rPr lang="ko-KR" altLang="en-US" sz="1200" dirty="0">
                <a:latin typeface="나눔스퀘어 Bold"/>
                <a:ea typeface="나눔스퀘어 Bold"/>
              </a:rPr>
              <a:t>분석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6DE81D-CFDD-2EEF-F6AA-BCDF09A7C8FD}"/>
              </a:ext>
            </a:extLst>
          </p:cNvPr>
          <p:cNvCxnSpPr/>
          <p:nvPr/>
        </p:nvCxnSpPr>
        <p:spPr>
          <a:xfrm>
            <a:off x="6096000" y="821085"/>
            <a:ext cx="0" cy="540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03AFA2-26E8-70B4-661A-6E16FCCECB0D}"/>
              </a:ext>
            </a:extLst>
          </p:cNvPr>
          <p:cNvCxnSpPr>
            <a:cxnSpLocks/>
          </p:cNvCxnSpPr>
          <p:nvPr/>
        </p:nvCxnSpPr>
        <p:spPr>
          <a:xfrm flipH="1">
            <a:off x="2863402" y="3419341"/>
            <a:ext cx="6465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68BAE8-5345-3D7F-D73B-0D0256DAAF37}"/>
              </a:ext>
            </a:extLst>
          </p:cNvPr>
          <p:cNvSpPr/>
          <p:nvPr/>
        </p:nvSpPr>
        <p:spPr>
          <a:xfrm>
            <a:off x="3482662" y="833963"/>
            <a:ext cx="1777284" cy="689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trength</a:t>
            </a:r>
          </a:p>
          <a:p>
            <a:pPr algn="ctr"/>
            <a:r>
              <a:rPr lang="ko-KR" altLang="en-US" dirty="0">
                <a:solidFill>
                  <a:srgbClr val="373A3C"/>
                </a:solidFill>
                <a:latin typeface="Open Sans" panose="020B0606030504020204" pitchFamily="34" charset="0"/>
              </a:rPr>
              <a:t>강점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B1A7A0-E326-CC0A-08D4-D3E7DCF9A669}"/>
              </a:ext>
            </a:extLst>
          </p:cNvPr>
          <p:cNvSpPr/>
          <p:nvPr/>
        </p:nvSpPr>
        <p:spPr>
          <a:xfrm>
            <a:off x="6823657" y="833962"/>
            <a:ext cx="1777284" cy="689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W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eakness</a:t>
            </a:r>
          </a:p>
          <a:p>
            <a:pPr algn="ctr"/>
            <a:r>
              <a:rPr lang="ko-KR" altLang="en-US" dirty="0">
                <a:solidFill>
                  <a:srgbClr val="373A3C"/>
                </a:solidFill>
                <a:latin typeface="Open Sans" panose="020F0502020204030204" pitchFamily="34" charset="0"/>
              </a:rPr>
              <a:t>약점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329AD5-687E-CC69-F2DD-F8ED42074E93}"/>
              </a:ext>
            </a:extLst>
          </p:cNvPr>
          <p:cNvSpPr/>
          <p:nvPr/>
        </p:nvSpPr>
        <p:spPr>
          <a:xfrm>
            <a:off x="3482662" y="5532066"/>
            <a:ext cx="1777284" cy="689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pportunity</a:t>
            </a:r>
          </a:p>
          <a:p>
            <a:pPr algn="ctr"/>
            <a:r>
              <a:rPr lang="ko-KR" altLang="en-US" dirty="0">
                <a:solidFill>
                  <a:srgbClr val="373A3C"/>
                </a:solidFill>
                <a:latin typeface="Open Sans" panose="020B0606030504020204" pitchFamily="34" charset="0"/>
              </a:rPr>
              <a:t>기회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D92415-9BC8-B2AC-8106-B873A143FCDB}"/>
              </a:ext>
            </a:extLst>
          </p:cNvPr>
          <p:cNvSpPr/>
          <p:nvPr/>
        </p:nvSpPr>
        <p:spPr>
          <a:xfrm>
            <a:off x="6823657" y="5532066"/>
            <a:ext cx="1777284" cy="689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T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hreat</a:t>
            </a:r>
          </a:p>
          <a:p>
            <a:pPr algn="ctr"/>
            <a:r>
              <a:rPr lang="ko-KR" altLang="en-US" dirty="0">
                <a:solidFill>
                  <a:srgbClr val="373A3C"/>
                </a:solidFill>
                <a:latin typeface="Open Sans" panose="020B0606030504020204" pitchFamily="34" charset="0"/>
              </a:rPr>
              <a:t>위기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E430D18-7D2C-2934-30CF-20604FA6A3EA}"/>
              </a:ext>
            </a:extLst>
          </p:cNvPr>
          <p:cNvSpPr/>
          <p:nvPr/>
        </p:nvSpPr>
        <p:spPr>
          <a:xfrm>
            <a:off x="3669408" y="1698429"/>
            <a:ext cx="1403792" cy="11462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다채로운 전략 시스템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세부적인 캐릭터 육성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4D7C20-FD99-948D-6BC7-9EF7B3AFC483}"/>
              </a:ext>
            </a:extLst>
          </p:cNvPr>
          <p:cNvSpPr/>
          <p:nvPr/>
        </p:nvSpPr>
        <p:spPr>
          <a:xfrm>
            <a:off x="6985721" y="3902594"/>
            <a:ext cx="1453156" cy="114621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난이도 있는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CA9D336-CD3E-D80F-980A-D458B85385C6}"/>
              </a:ext>
            </a:extLst>
          </p:cNvPr>
          <p:cNvSpPr/>
          <p:nvPr/>
        </p:nvSpPr>
        <p:spPr>
          <a:xfrm>
            <a:off x="7010403" y="1698429"/>
            <a:ext cx="1403792" cy="11462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진부한 장르와 세계관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131099E-64C5-F4C6-2D08-3DA79125C161}"/>
              </a:ext>
            </a:extLst>
          </p:cNvPr>
          <p:cNvSpPr/>
          <p:nvPr/>
        </p:nvSpPr>
        <p:spPr>
          <a:xfrm>
            <a:off x="3648210" y="3902595"/>
            <a:ext cx="1446188" cy="11462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접근하기 쉬운 게임성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09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6086949" y="-6777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1324198" y="3006725"/>
            <a:ext cx="34788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dirty="0">
                <a:latin typeface="+mj-ea"/>
                <a:ea typeface="+mj-ea"/>
              </a:rPr>
              <a:t>게임 시스템</a:t>
            </a:r>
            <a:endParaRPr lang="en-US" altLang="ko-KR" sz="48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7196329" y="2792323"/>
            <a:ext cx="3221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메인 시스템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핵심 시스템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853ACA-FC07-455B-9B31-4831FCF46D7D}"/>
              </a:ext>
            </a:extLst>
          </p:cNvPr>
          <p:cNvCxnSpPr>
            <a:cxnSpLocks/>
          </p:cNvCxnSpPr>
          <p:nvPr/>
        </p:nvCxnSpPr>
        <p:spPr>
          <a:xfrm>
            <a:off x="1408176" y="3828097"/>
            <a:ext cx="3300984" cy="96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953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7D16A7-1F6A-3BA0-473A-56D7F9506669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ysClr val="windowText" lastClr="000000"/>
                </a:solidFill>
              </a:rPr>
              <a:t>페이트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 그랜드 오더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와 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블루 아카이브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의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팀 편성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시스템을 참고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A3B35F-056F-8230-D800-335981AC8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1" y="1960922"/>
            <a:ext cx="5261127" cy="3030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E77F73-1FD6-2E97-0286-09FD0A1F4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24" y="1960922"/>
            <a:ext cx="5261127" cy="3030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시스템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20554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E0DA0-682D-5DC6-F4DD-7F610E0FA7DE}"/>
              </a:ext>
            </a:extLst>
          </p:cNvPr>
          <p:cNvSpPr txBox="1"/>
          <p:nvPr/>
        </p:nvSpPr>
        <p:spPr>
          <a:xfrm>
            <a:off x="797648" y="63979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메인 시스템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3D493E-BE77-74EF-ED2A-6D0DE347EA80}"/>
              </a:ext>
            </a:extLst>
          </p:cNvPr>
          <p:cNvSpPr/>
          <p:nvPr/>
        </p:nvSpPr>
        <p:spPr>
          <a:xfrm>
            <a:off x="815287" y="2389604"/>
            <a:ext cx="2522222" cy="2157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442F41-5AC3-474D-F1F6-9280A98E8267}"/>
              </a:ext>
            </a:extLst>
          </p:cNvPr>
          <p:cNvSpPr/>
          <p:nvPr/>
        </p:nvSpPr>
        <p:spPr>
          <a:xfrm>
            <a:off x="3337509" y="2389604"/>
            <a:ext cx="2553908" cy="2157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EEB7BF3-A065-3D0C-C523-47589C10B695}"/>
              </a:ext>
            </a:extLst>
          </p:cNvPr>
          <p:cNvSpPr/>
          <p:nvPr/>
        </p:nvSpPr>
        <p:spPr>
          <a:xfrm>
            <a:off x="6855226" y="2895414"/>
            <a:ext cx="3952972" cy="156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F90663-050F-B04C-C43D-BF0E856921B0}"/>
              </a:ext>
            </a:extLst>
          </p:cNvPr>
          <p:cNvSpPr/>
          <p:nvPr/>
        </p:nvSpPr>
        <p:spPr>
          <a:xfrm>
            <a:off x="7324041" y="4613769"/>
            <a:ext cx="2844965" cy="364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1B63BE-98B6-B050-1A2D-3EB525511031}"/>
              </a:ext>
            </a:extLst>
          </p:cNvPr>
          <p:cNvSpPr txBox="1"/>
          <p:nvPr/>
        </p:nvSpPr>
        <p:spPr>
          <a:xfrm>
            <a:off x="4483981" y="5000209"/>
            <a:ext cx="1500417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이미지 출처 </a:t>
            </a:r>
            <a:r>
              <a:rPr lang="en-US" altLang="ko-KR" sz="700" dirty="0"/>
              <a:t>: </a:t>
            </a:r>
            <a:r>
              <a:rPr lang="ko-KR" altLang="en-US" sz="700" dirty="0" err="1"/>
              <a:t>페이트</a:t>
            </a:r>
            <a:r>
              <a:rPr lang="ko-KR" altLang="en-US" sz="700" dirty="0"/>
              <a:t> 그랜드 오더</a:t>
            </a:r>
            <a:endParaRPr lang="en-US" altLang="ko-KR" sz="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1575FD-EF2E-5781-C0D8-C07345264057}"/>
              </a:ext>
            </a:extLst>
          </p:cNvPr>
          <p:cNvSpPr txBox="1"/>
          <p:nvPr/>
        </p:nvSpPr>
        <p:spPr>
          <a:xfrm>
            <a:off x="10182585" y="5000209"/>
            <a:ext cx="1273266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이미지 출처 </a:t>
            </a:r>
            <a:r>
              <a:rPr lang="en-US" altLang="ko-KR" sz="700" dirty="0"/>
              <a:t>: </a:t>
            </a:r>
            <a:r>
              <a:rPr lang="ko-KR" altLang="en-US" sz="700" dirty="0"/>
              <a:t>블루 아카이브</a:t>
            </a:r>
            <a:endParaRPr lang="en-US" altLang="ko-KR" sz="7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8F8E40-2D1B-248B-54C3-29F4E341D922}"/>
              </a:ext>
            </a:extLst>
          </p:cNvPr>
          <p:cNvSpPr/>
          <p:nvPr/>
        </p:nvSpPr>
        <p:spPr>
          <a:xfrm>
            <a:off x="723271" y="1161859"/>
            <a:ext cx="1246230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편성 시스템 </a:t>
            </a:r>
          </a:p>
        </p:txBody>
      </p:sp>
    </p:spTree>
    <p:extLst>
      <p:ext uri="{BB962C8B-B14F-4D97-AF65-F5344CB8AC3E}">
        <p14:creationId xmlns:p14="http://schemas.microsoft.com/office/powerpoint/2010/main" val="163024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A21A5D-57A6-BBC9-C7A4-7D4490314CB6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프린세스 메이커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의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육성 시스템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을 참고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시스템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20554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E0DA0-682D-5DC6-F4DD-7F610E0FA7DE}"/>
              </a:ext>
            </a:extLst>
          </p:cNvPr>
          <p:cNvSpPr txBox="1"/>
          <p:nvPr/>
        </p:nvSpPr>
        <p:spPr>
          <a:xfrm>
            <a:off x="797648" y="64535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메인 시스템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B56105-39BB-23CD-F077-8764B3E6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8" y="2074470"/>
            <a:ext cx="4583038" cy="28643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892270-1D98-5BF8-2C8E-073E27338C2D}"/>
              </a:ext>
            </a:extLst>
          </p:cNvPr>
          <p:cNvSpPr txBox="1"/>
          <p:nvPr/>
        </p:nvSpPr>
        <p:spPr>
          <a:xfrm>
            <a:off x="10777830" y="6657945"/>
            <a:ext cx="1414170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이미지 출처 </a:t>
            </a:r>
            <a:r>
              <a:rPr lang="en-US" altLang="ko-KR" sz="700" dirty="0"/>
              <a:t>: </a:t>
            </a:r>
            <a:r>
              <a:rPr lang="ko-KR" altLang="en-US" sz="700" dirty="0"/>
              <a:t>프린세스 메이커</a:t>
            </a:r>
            <a:r>
              <a:rPr lang="en-US" altLang="ko-KR" sz="700" dirty="0"/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274472-FE0D-FAD5-63A8-A8AC195B0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05" y="2075657"/>
            <a:ext cx="4598164" cy="2863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A64308D-8B23-9B9C-62B5-D705C6B7D74B}"/>
              </a:ext>
            </a:extLst>
          </p:cNvPr>
          <p:cNvSpPr/>
          <p:nvPr/>
        </p:nvSpPr>
        <p:spPr>
          <a:xfrm>
            <a:off x="723271" y="1161859"/>
            <a:ext cx="1246230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육성 시스템 </a:t>
            </a:r>
          </a:p>
        </p:txBody>
      </p:sp>
    </p:spTree>
    <p:extLst>
      <p:ext uri="{BB962C8B-B14F-4D97-AF65-F5344CB8AC3E}">
        <p14:creationId xmlns:p14="http://schemas.microsoft.com/office/powerpoint/2010/main" val="2059194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시스템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20554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E0DA0-682D-5DC6-F4DD-7F610E0FA7DE}"/>
              </a:ext>
            </a:extLst>
          </p:cNvPr>
          <p:cNvSpPr txBox="1"/>
          <p:nvPr/>
        </p:nvSpPr>
        <p:spPr>
          <a:xfrm>
            <a:off x="797648" y="64535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메인 시스템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892270-1D98-5BF8-2C8E-073E27338C2D}"/>
              </a:ext>
            </a:extLst>
          </p:cNvPr>
          <p:cNvSpPr txBox="1"/>
          <p:nvPr/>
        </p:nvSpPr>
        <p:spPr>
          <a:xfrm>
            <a:off x="4829641" y="4907024"/>
            <a:ext cx="1189749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</a:t>
            </a:r>
            <a:r>
              <a:rPr lang="ko-KR" altLang="en-US" sz="700" dirty="0" err="1"/>
              <a:t>페이트</a:t>
            </a:r>
            <a:r>
              <a:rPr lang="ko-KR" altLang="en-US" sz="700" dirty="0"/>
              <a:t> 그랜드 오더</a:t>
            </a:r>
            <a:endParaRPr lang="en-US" altLang="ko-KR" sz="7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309FC7-222D-5F31-4A33-856E81E8A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8" y="1950975"/>
            <a:ext cx="5221742" cy="2956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27D488-8A6A-3EBA-717B-81BE178C1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10" y="1950975"/>
            <a:ext cx="5221742" cy="2956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5E659-89B8-7380-248D-9BB9046C7D7B}"/>
              </a:ext>
            </a:extLst>
          </p:cNvPr>
          <p:cNvSpPr txBox="1"/>
          <p:nvPr/>
        </p:nvSpPr>
        <p:spPr>
          <a:xfrm>
            <a:off x="10404979" y="4913528"/>
            <a:ext cx="989373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</a:t>
            </a:r>
            <a:r>
              <a:rPr lang="ko-KR" altLang="en-US" sz="700" dirty="0"/>
              <a:t>블루 아카이브</a:t>
            </a:r>
            <a:endParaRPr lang="en-US" altLang="ko-KR" sz="7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79D9D6-6830-C5AB-A428-432911110508}"/>
              </a:ext>
            </a:extLst>
          </p:cNvPr>
          <p:cNvSpPr/>
          <p:nvPr/>
        </p:nvSpPr>
        <p:spPr>
          <a:xfrm>
            <a:off x="723271" y="1161859"/>
            <a:ext cx="149189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ysClr val="windowText" lastClr="000000"/>
                </a:solidFill>
              </a:rPr>
              <a:t>호감도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시스템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731E8C-82CD-3FE5-37B9-FDEBD834E01D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페이트</a:t>
            </a:r>
            <a:r>
              <a:rPr lang="ko-KR" altLang="en-US" sz="1200" b="1" dirty="0">
                <a:solidFill>
                  <a:schemeClr val="tx1"/>
                </a:solidFill>
              </a:rPr>
              <a:t> 그랜드 오더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ko-KR" altLang="en-US" sz="1200" b="1" dirty="0">
                <a:solidFill>
                  <a:schemeClr val="tx1"/>
                </a:solidFill>
              </a:rPr>
              <a:t>블루 아카이브</a:t>
            </a:r>
            <a:r>
              <a:rPr lang="ko-KR" altLang="en-US" sz="1200" dirty="0">
                <a:solidFill>
                  <a:schemeClr val="tx1"/>
                </a:solidFill>
              </a:rPr>
              <a:t>에서는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호감도</a:t>
            </a:r>
            <a:r>
              <a:rPr lang="ko-KR" altLang="en-US" sz="1200" dirty="0">
                <a:solidFill>
                  <a:schemeClr val="tx1"/>
                </a:solidFill>
              </a:rPr>
              <a:t>가 </a:t>
            </a:r>
            <a:r>
              <a:rPr lang="ko-KR" altLang="en-US" sz="1200" b="1" dirty="0">
                <a:solidFill>
                  <a:schemeClr val="tx1"/>
                </a:solidFill>
              </a:rPr>
              <a:t>상승</a:t>
            </a:r>
            <a:r>
              <a:rPr lang="ko-KR" altLang="en-US" sz="1200" dirty="0">
                <a:solidFill>
                  <a:schemeClr val="tx1"/>
                </a:solidFill>
              </a:rPr>
              <a:t>하면 </a:t>
            </a:r>
            <a:r>
              <a:rPr lang="ko-KR" altLang="en-US" sz="1200" b="1" dirty="0">
                <a:solidFill>
                  <a:schemeClr val="tx1"/>
                </a:solidFill>
              </a:rPr>
              <a:t>보상 및 성능 향상</a:t>
            </a:r>
            <a:r>
              <a:rPr lang="ko-KR" altLang="en-US" sz="1200" dirty="0">
                <a:solidFill>
                  <a:schemeClr val="tx1"/>
                </a:solidFill>
              </a:rPr>
              <a:t>으로 이어지는 </a:t>
            </a:r>
            <a:r>
              <a:rPr lang="ko-KR" altLang="en-US" sz="1200" b="1" dirty="0">
                <a:solidFill>
                  <a:schemeClr val="tx1"/>
                </a:solidFill>
              </a:rPr>
              <a:t>시스템</a:t>
            </a:r>
            <a:r>
              <a:rPr lang="ko-KR" altLang="en-US" sz="1200" dirty="0">
                <a:solidFill>
                  <a:schemeClr val="tx1"/>
                </a:solidFill>
              </a:rPr>
              <a:t>을 참고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446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시스템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20554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E0DA0-682D-5DC6-F4DD-7F610E0FA7DE}"/>
              </a:ext>
            </a:extLst>
          </p:cNvPr>
          <p:cNvSpPr txBox="1"/>
          <p:nvPr/>
        </p:nvSpPr>
        <p:spPr>
          <a:xfrm>
            <a:off x="797648" y="64535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핵심 시스템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39B93E-77E1-589F-EA61-6BAE3E140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6" y="1841228"/>
            <a:ext cx="5149534" cy="3082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615577-E2D1-5404-5DCF-17274DE02B15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몬스터 헌터 월드</a:t>
            </a:r>
            <a:r>
              <a:rPr lang="ko-KR" altLang="en-US" sz="1200" dirty="0">
                <a:solidFill>
                  <a:schemeClr val="tx1"/>
                </a:solidFill>
              </a:rPr>
              <a:t>와 같이 </a:t>
            </a:r>
            <a:r>
              <a:rPr lang="ko-KR" altLang="en-US" sz="1200" b="1" dirty="0">
                <a:solidFill>
                  <a:schemeClr val="tx1"/>
                </a:solidFill>
              </a:rPr>
              <a:t>몬스터를 사냥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포획</a:t>
            </a:r>
            <a:r>
              <a:rPr lang="ko-KR" altLang="en-US" sz="1200" dirty="0">
                <a:solidFill>
                  <a:schemeClr val="tx1"/>
                </a:solidFill>
              </a:rPr>
              <a:t>하거나 </a:t>
            </a:r>
            <a:r>
              <a:rPr lang="ko-KR" altLang="en-US" sz="1200" b="1" dirty="0">
                <a:solidFill>
                  <a:schemeClr val="tx1"/>
                </a:solidFill>
              </a:rPr>
              <a:t>다양한 동식물을 수집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원신</a:t>
            </a:r>
            <a:r>
              <a:rPr lang="ko-KR" altLang="en-US" sz="1200" dirty="0" err="1">
                <a:solidFill>
                  <a:schemeClr val="tx1"/>
                </a:solidFill>
              </a:rPr>
              <a:t>의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유적지 및 유물 발굴</a:t>
            </a:r>
            <a:r>
              <a:rPr lang="ko-KR" altLang="en-US" sz="1200" dirty="0">
                <a:solidFill>
                  <a:schemeClr val="tx1"/>
                </a:solidFill>
              </a:rPr>
              <a:t>을 참고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148C8-2A64-7E64-2567-D4234D144C64}"/>
              </a:ext>
            </a:extLst>
          </p:cNvPr>
          <p:cNvSpPr txBox="1"/>
          <p:nvPr/>
        </p:nvSpPr>
        <p:spPr>
          <a:xfrm>
            <a:off x="4996018" y="4924038"/>
            <a:ext cx="1099981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</a:t>
            </a:r>
            <a:r>
              <a:rPr lang="ko-KR" altLang="en-US" sz="700" dirty="0"/>
              <a:t>몬스터 헌터 월드</a:t>
            </a:r>
            <a:endParaRPr lang="en-US" altLang="ko-KR" sz="7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70310C-F679-9A56-0CEC-AADFBFCF2B1D}"/>
              </a:ext>
            </a:extLst>
          </p:cNvPr>
          <p:cNvSpPr/>
          <p:nvPr/>
        </p:nvSpPr>
        <p:spPr>
          <a:xfrm>
            <a:off x="723271" y="1161859"/>
            <a:ext cx="1246230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탐사 시스템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6BFC19-A0C1-FFDD-BCED-CD02BC0B2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02" y="1841229"/>
            <a:ext cx="5149533" cy="3082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9DDC6E-702A-C675-FD0F-391633B11EA8}"/>
              </a:ext>
            </a:extLst>
          </p:cNvPr>
          <p:cNvSpPr txBox="1"/>
          <p:nvPr/>
        </p:nvSpPr>
        <p:spPr>
          <a:xfrm>
            <a:off x="10841876" y="4924037"/>
            <a:ext cx="609462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</a:t>
            </a:r>
            <a:r>
              <a:rPr lang="ko-KR" altLang="en-US" sz="700" dirty="0"/>
              <a:t>원신</a:t>
            </a: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1825673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AB5191F-9EF0-1A34-3BA8-96BDC3A51A53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전략적 팀 전투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chemeClr val="tx1"/>
                </a:solidFill>
              </a:rPr>
              <a:t>조합</a:t>
            </a:r>
            <a:r>
              <a:rPr lang="ko-KR" altLang="en-US" sz="1200" dirty="0">
                <a:solidFill>
                  <a:schemeClr val="tx1"/>
                </a:solidFill>
              </a:rPr>
              <a:t>을 맞추는 </a:t>
            </a:r>
            <a:r>
              <a:rPr lang="ko-KR" altLang="en-US" sz="1200" b="1" dirty="0">
                <a:solidFill>
                  <a:schemeClr val="tx1"/>
                </a:solidFill>
              </a:rPr>
              <a:t>시너지 시스템</a:t>
            </a:r>
            <a:r>
              <a:rPr lang="ko-KR" altLang="en-US" sz="1200" dirty="0">
                <a:solidFill>
                  <a:schemeClr val="tx1"/>
                </a:solidFill>
              </a:rPr>
              <a:t>을 참고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2DDB62-E7D3-0D78-943A-4F03971A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8" y="1832021"/>
            <a:ext cx="4781639" cy="3026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84AAD23-C47D-5570-89CA-3402E7837CAC}"/>
              </a:ext>
            </a:extLst>
          </p:cNvPr>
          <p:cNvSpPr/>
          <p:nvPr/>
        </p:nvSpPr>
        <p:spPr>
          <a:xfrm>
            <a:off x="5793347" y="3152105"/>
            <a:ext cx="605307" cy="3863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54F5F3-DE0A-89BF-9512-6515CFDD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76" y="1832021"/>
            <a:ext cx="4781639" cy="3026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시스템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20554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E0DA0-682D-5DC6-F4DD-7F610E0FA7DE}"/>
              </a:ext>
            </a:extLst>
          </p:cNvPr>
          <p:cNvSpPr txBox="1"/>
          <p:nvPr/>
        </p:nvSpPr>
        <p:spPr>
          <a:xfrm>
            <a:off x="797648" y="64535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핵심 시스템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7D7453-679E-B5B4-2557-74E95743CBCA}"/>
              </a:ext>
            </a:extLst>
          </p:cNvPr>
          <p:cNvSpPr/>
          <p:nvPr/>
        </p:nvSpPr>
        <p:spPr>
          <a:xfrm>
            <a:off x="1031208" y="2205931"/>
            <a:ext cx="1373058" cy="1600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640AAEC-81F1-0ED1-493A-145D6923C314}"/>
              </a:ext>
            </a:extLst>
          </p:cNvPr>
          <p:cNvSpPr/>
          <p:nvPr/>
        </p:nvSpPr>
        <p:spPr>
          <a:xfrm>
            <a:off x="2690283" y="2694002"/>
            <a:ext cx="919051" cy="9162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8669800-53A7-B9C4-6AF1-B3B268BE2932}"/>
              </a:ext>
            </a:extLst>
          </p:cNvPr>
          <p:cNvSpPr/>
          <p:nvPr/>
        </p:nvSpPr>
        <p:spPr>
          <a:xfrm>
            <a:off x="6365382" y="2205931"/>
            <a:ext cx="1584101" cy="1600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970CB-3AAE-1037-50F6-861AE2C8F0D2}"/>
              </a:ext>
            </a:extLst>
          </p:cNvPr>
          <p:cNvSpPr/>
          <p:nvPr/>
        </p:nvSpPr>
        <p:spPr>
          <a:xfrm>
            <a:off x="7899760" y="2545188"/>
            <a:ext cx="1510765" cy="16001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CE8FD-5CAF-8D86-8B97-738BD698FBC0}"/>
              </a:ext>
            </a:extLst>
          </p:cNvPr>
          <p:cNvSpPr/>
          <p:nvPr/>
        </p:nvSpPr>
        <p:spPr>
          <a:xfrm>
            <a:off x="723270" y="1161859"/>
            <a:ext cx="1904019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파티 시너지 시스템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33989-6AA2-ACD0-E6D3-CB837F0F52A7}"/>
              </a:ext>
            </a:extLst>
          </p:cNvPr>
          <p:cNvSpPr txBox="1"/>
          <p:nvPr/>
        </p:nvSpPr>
        <p:spPr>
          <a:xfrm>
            <a:off x="11170169" y="6642556"/>
            <a:ext cx="1122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전략적 팀 전투</a:t>
            </a:r>
          </a:p>
        </p:txBody>
      </p:sp>
    </p:spTree>
    <p:extLst>
      <p:ext uri="{BB962C8B-B14F-4D97-AF65-F5344CB8AC3E}">
        <p14:creationId xmlns:p14="http://schemas.microsoft.com/office/powerpoint/2010/main" val="2984120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6086949" y="-6777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1631976" y="3006725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dirty="0">
                <a:latin typeface="+mj-ea"/>
                <a:ea typeface="+mj-ea"/>
              </a:rPr>
              <a:t>수익 구조</a:t>
            </a:r>
            <a:endParaRPr lang="en-US" altLang="ko-KR" sz="48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7196329" y="3161655"/>
            <a:ext cx="32217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1. BM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78259D2-3CD5-BB25-1D35-5BC9A5E00036}"/>
              </a:ext>
            </a:extLst>
          </p:cNvPr>
          <p:cNvCxnSpPr>
            <a:cxnSpLocks/>
          </p:cNvCxnSpPr>
          <p:nvPr/>
        </p:nvCxnSpPr>
        <p:spPr>
          <a:xfrm>
            <a:off x="1773936" y="3830855"/>
            <a:ext cx="257860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01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43B1BF-D1CE-BE5C-E947-46750EEB02D6}"/>
              </a:ext>
            </a:extLst>
          </p:cNvPr>
          <p:cNvSpPr/>
          <p:nvPr/>
        </p:nvSpPr>
        <p:spPr>
          <a:xfrm>
            <a:off x="826196" y="1071593"/>
            <a:ext cx="2005207" cy="253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전략적 팀 전투 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–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전투 패스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0CA01E-A582-0AA2-9E78-1C2968E15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9" y="1439020"/>
            <a:ext cx="4764857" cy="2221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305488-6D6E-715D-AEFA-D688F6858DE5}"/>
              </a:ext>
            </a:extLst>
          </p:cNvPr>
          <p:cNvSpPr txBox="1"/>
          <p:nvPr/>
        </p:nvSpPr>
        <p:spPr>
          <a:xfrm>
            <a:off x="4582321" y="3645217"/>
            <a:ext cx="1122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전략적 팀 전투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98701-DDF0-EE8F-DE2E-4ABB6ECEA2BF}"/>
              </a:ext>
            </a:extLst>
          </p:cNvPr>
          <p:cNvSpPr/>
          <p:nvPr/>
        </p:nvSpPr>
        <p:spPr>
          <a:xfrm>
            <a:off x="6623251" y="1071593"/>
            <a:ext cx="2590259" cy="253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ysClr val="windowText" lastClr="000000"/>
                </a:solidFill>
              </a:rPr>
              <a:t>쿠키런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오븐브레이크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–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스타터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5FC24-8342-87DB-ACA0-AE904A03C489}"/>
              </a:ext>
            </a:extLst>
          </p:cNvPr>
          <p:cNvSpPr txBox="1"/>
          <p:nvPr/>
        </p:nvSpPr>
        <p:spPr>
          <a:xfrm>
            <a:off x="10081652" y="3645217"/>
            <a:ext cx="1407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쿠키런</a:t>
            </a:r>
            <a:r>
              <a:rPr lang="ko-KR" altLang="en-US" sz="800" dirty="0"/>
              <a:t> 오븐브레이크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82D4D1-164C-5C0A-6873-FB47895EC270}"/>
              </a:ext>
            </a:extLst>
          </p:cNvPr>
          <p:cNvSpPr/>
          <p:nvPr/>
        </p:nvSpPr>
        <p:spPr>
          <a:xfrm>
            <a:off x="826196" y="3962455"/>
            <a:ext cx="2005207" cy="253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원신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–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캐릭터 및 장비 뽑기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7BDFDE-7D14-4EB0-943F-42A44AD8D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9" y="4329882"/>
            <a:ext cx="4764857" cy="2221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B79950-FB20-7B00-4F52-8EB98E48E4FA}"/>
              </a:ext>
            </a:extLst>
          </p:cNvPr>
          <p:cNvSpPr txBox="1"/>
          <p:nvPr/>
        </p:nvSpPr>
        <p:spPr>
          <a:xfrm>
            <a:off x="5037574" y="6518342"/>
            <a:ext cx="667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원신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787661-A36F-8645-2042-13D59BF131BD}"/>
              </a:ext>
            </a:extLst>
          </p:cNvPr>
          <p:cNvSpPr/>
          <p:nvPr/>
        </p:nvSpPr>
        <p:spPr>
          <a:xfrm>
            <a:off x="6604836" y="3976772"/>
            <a:ext cx="1762772" cy="253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용사식당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보상형 광고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6F58DB1-54F1-2ED7-25C0-C5A1B99F7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836" y="4329881"/>
            <a:ext cx="4751945" cy="2221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16EB8A-AF0F-9C83-662B-BB9AFC6FC019}"/>
              </a:ext>
            </a:extLst>
          </p:cNvPr>
          <p:cNvSpPr txBox="1"/>
          <p:nvPr/>
        </p:nvSpPr>
        <p:spPr>
          <a:xfrm>
            <a:off x="10515753" y="6518342"/>
            <a:ext cx="872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용사식당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DDA9D80-DBB8-BEAC-027A-B19BF9DEA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51" y="1436230"/>
            <a:ext cx="4764857" cy="2229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5B0D28-7621-61D4-30E9-1103946C5DF3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4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나눔스퀘어 Bold"/>
                <a:ea typeface="나눔스퀘어 Bold"/>
              </a:rPr>
              <a:t>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수익 구조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4BB3CA1-EB5C-9FE4-5C1F-402342973158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03278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E1620A-825A-55B1-F91A-E13D6DDFC757}"/>
              </a:ext>
            </a:extLst>
          </p:cNvPr>
          <p:cNvSpPr txBox="1"/>
          <p:nvPr/>
        </p:nvSpPr>
        <p:spPr>
          <a:xfrm>
            <a:off x="1131440" y="645357"/>
            <a:ext cx="413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나눔스퀘어 Bold"/>
                <a:ea typeface="나눔스퀘어 Bold"/>
              </a:rPr>
              <a:t>BM</a:t>
            </a:r>
          </a:p>
        </p:txBody>
      </p:sp>
    </p:spTree>
    <p:extLst>
      <p:ext uri="{BB962C8B-B14F-4D97-AF65-F5344CB8AC3E}">
        <p14:creationId xmlns:p14="http://schemas.microsoft.com/office/powerpoint/2010/main" val="518662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1631976" y="3006725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dirty="0">
                <a:latin typeface="+mj-ea"/>
                <a:ea typeface="+mj-ea"/>
              </a:rPr>
              <a:t>개발 계획</a:t>
            </a:r>
            <a:endParaRPr lang="en-US" altLang="ko-KR" sz="48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7187184" y="2792323"/>
            <a:ext cx="3730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개발 기간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457200" indent="-457200">
              <a:buAutoNum type="arabicPeriod"/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개발 비용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853ACA-FC07-455B-9B31-4831FCF46D7D}"/>
              </a:ext>
            </a:extLst>
          </p:cNvPr>
          <p:cNvCxnSpPr>
            <a:cxnSpLocks/>
          </p:cNvCxnSpPr>
          <p:nvPr/>
        </p:nvCxnSpPr>
        <p:spPr>
          <a:xfrm>
            <a:off x="1801368" y="3837722"/>
            <a:ext cx="249631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35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6086949" y="-6777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1631974" y="3006725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dirty="0">
                <a:latin typeface="+mj-ea"/>
                <a:ea typeface="+mj-ea"/>
              </a:rPr>
              <a:t>게임 개요</a:t>
            </a:r>
            <a:endParaRPr lang="en-US" altLang="ko-KR" sz="48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7196329" y="945664"/>
            <a:ext cx="32217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게임 소개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선정 이유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컨셉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참고 자료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게임 시장 포지션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시놉시스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7.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캐릭터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853ACA-FC07-455B-9B31-4831FCF46D7D}"/>
              </a:ext>
            </a:extLst>
          </p:cNvPr>
          <p:cNvCxnSpPr>
            <a:cxnSpLocks/>
          </p:cNvCxnSpPr>
          <p:nvPr/>
        </p:nvCxnSpPr>
        <p:spPr>
          <a:xfrm>
            <a:off x="1773936" y="3830855"/>
            <a:ext cx="257860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219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CBD6A2-C522-09DD-5B3A-B2E53554F943}"/>
              </a:ext>
            </a:extLst>
          </p:cNvPr>
          <p:cNvSpPr txBox="1"/>
          <p:nvPr/>
        </p:nvSpPr>
        <p:spPr>
          <a:xfrm>
            <a:off x="841563" y="639797"/>
            <a:ext cx="780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개발 기간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8BBDF2-4F80-F1B5-A907-D340BD75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42" y="1125095"/>
            <a:ext cx="6706550" cy="467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E1F2FB-666D-B195-411B-8F87D84E7F49}"/>
              </a:ext>
            </a:extLst>
          </p:cNvPr>
          <p:cNvSpPr txBox="1"/>
          <p:nvPr/>
        </p:nvSpPr>
        <p:spPr>
          <a:xfrm>
            <a:off x="8458570" y="2109151"/>
            <a:ext cx="3469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기사 출처 </a:t>
            </a:r>
            <a:r>
              <a:rPr lang="en-US" altLang="ko-KR" sz="800" dirty="0"/>
              <a:t>: https://www.econovill.com/news/articleView.html?idxno=513923</a:t>
            </a: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20E37-AEF6-2510-5BB6-D05518DDCFC2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개발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계획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CFBC3D-6709-DB0F-F1B8-2FDEF114A72C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03278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9AEE53D-1015-CFE2-B4EC-29D8256B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42" y="1670984"/>
            <a:ext cx="6706550" cy="467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FA661D-C35F-2748-3DAE-467E7F9F4329}"/>
              </a:ext>
            </a:extLst>
          </p:cNvPr>
          <p:cNvSpPr txBox="1"/>
          <p:nvPr/>
        </p:nvSpPr>
        <p:spPr>
          <a:xfrm>
            <a:off x="5150952" y="2482582"/>
            <a:ext cx="6835526" cy="222214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개발 스펙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게임 플레이 화면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액션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+mn-ea"/>
              </a:rPr>
              <a:t>전투로직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파티 조합 시너지 및 세팅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성장 시스템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캐릭터 특성 및 스킬 진화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변화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100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개의 스테이지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스테이지 화면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디자인 스펙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3D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캐릭터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100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종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캐릭터 일러스트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UI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리소스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게임 플레이 이펙트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3D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모델링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텍스처링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1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예상 최소 인원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7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기획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디자인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UI 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3D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+mn-ea"/>
              </a:rPr>
              <a:t>모델러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원화 및 배경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개발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클라이언트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서버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데이터 관리 겸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).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2E1D48-AC90-EA12-F75C-B2B8DB53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39" y="1039398"/>
            <a:ext cx="4549163" cy="5521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F023E7-37FD-7728-47FC-A02AB452FAD7}"/>
              </a:ext>
            </a:extLst>
          </p:cNvPr>
          <p:cNvSpPr txBox="1"/>
          <p:nvPr/>
        </p:nvSpPr>
        <p:spPr>
          <a:xfrm>
            <a:off x="6837773" y="5732905"/>
            <a:ext cx="328166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예상 개발 기간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n-ea"/>
              </a:rPr>
              <a:t>: 12 ~ 14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개월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CBA65EE-478E-641D-4357-E16DE64B31CA}"/>
              </a:ext>
            </a:extLst>
          </p:cNvPr>
          <p:cNvSpPr/>
          <p:nvPr/>
        </p:nvSpPr>
        <p:spPr>
          <a:xfrm>
            <a:off x="8282011" y="4862716"/>
            <a:ext cx="393192" cy="466344"/>
          </a:xfrm>
          <a:prstGeom prst="down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46FF0D-7F5C-3D96-AF95-028B3E071249}"/>
              </a:ext>
            </a:extLst>
          </p:cNvPr>
          <p:cNvSpPr txBox="1"/>
          <p:nvPr/>
        </p:nvSpPr>
        <p:spPr>
          <a:xfrm>
            <a:off x="3284867" y="6546237"/>
            <a:ext cx="17828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b="0" i="0" dirty="0">
                <a:solidFill>
                  <a:srgbClr val="1F1F1F"/>
                </a:solidFill>
                <a:effectLst/>
                <a:latin typeface="Google Sans"/>
              </a:rPr>
              <a:t>유니티 </a:t>
            </a:r>
            <a:r>
              <a:rPr lang="en-US" altLang="ko-KR" sz="800" b="0" i="0" dirty="0">
                <a:solidFill>
                  <a:srgbClr val="1F1F1F"/>
                </a:solidFill>
                <a:effectLst/>
                <a:latin typeface="Google Sans"/>
              </a:rPr>
              <a:t>2023 </a:t>
            </a:r>
            <a:r>
              <a:rPr lang="ko-KR" altLang="en-US" sz="800" b="0" i="0" dirty="0">
                <a:solidFill>
                  <a:srgbClr val="1F1F1F"/>
                </a:solidFill>
                <a:effectLst/>
                <a:latin typeface="Google Sans"/>
              </a:rPr>
              <a:t>게임 업계 보고서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2685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CBD6A2-C522-09DD-5B3A-B2E53554F943}"/>
              </a:ext>
            </a:extLst>
          </p:cNvPr>
          <p:cNvSpPr txBox="1"/>
          <p:nvPr/>
        </p:nvSpPr>
        <p:spPr>
          <a:xfrm>
            <a:off x="841563" y="639797"/>
            <a:ext cx="780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개발 비용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20E37-AEF6-2510-5BB6-D05518DDCFC2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개발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계획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CFBC3D-6709-DB0F-F1B8-2FDEF114A72C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03278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DFEC25-9158-41CC-E45E-B51341BD3D4A}"/>
              </a:ext>
            </a:extLst>
          </p:cNvPr>
          <p:cNvSpPr txBox="1"/>
          <p:nvPr/>
        </p:nvSpPr>
        <p:spPr>
          <a:xfrm>
            <a:off x="6361173" y="4890376"/>
            <a:ext cx="5600495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effectLst/>
                <a:latin typeface="+mn-ea"/>
              </a:rPr>
              <a:t>예상 개발 비용 </a:t>
            </a:r>
            <a:r>
              <a:rPr lang="en-US" altLang="ko-KR" sz="1800" b="1" kern="0" spc="0" dirty="0">
                <a:effectLst/>
                <a:latin typeface="+mn-ea"/>
              </a:rPr>
              <a:t>: 3</a:t>
            </a:r>
            <a:r>
              <a:rPr lang="ko-KR" altLang="en-US" sz="1800" b="1" kern="0" spc="0" dirty="0">
                <a:effectLst/>
                <a:latin typeface="+mn-ea"/>
              </a:rPr>
              <a:t>억 </a:t>
            </a:r>
            <a:r>
              <a:rPr lang="en-US" altLang="ko-KR" sz="1800" b="1" kern="0" spc="0" dirty="0">
                <a:effectLst/>
                <a:latin typeface="+mn-ea"/>
              </a:rPr>
              <a:t>7600</a:t>
            </a:r>
            <a:r>
              <a:rPr lang="ko-KR" altLang="en-US" sz="1800" b="1" kern="0" spc="0" dirty="0">
                <a:effectLst/>
                <a:latin typeface="+mn-ea"/>
              </a:rPr>
              <a:t>만원</a:t>
            </a:r>
            <a:r>
              <a:rPr lang="en-US" altLang="ko-KR" sz="1800" b="1" kern="0" spc="0" dirty="0">
                <a:effectLst/>
                <a:latin typeface="+mn-ea"/>
              </a:rPr>
              <a:t>(</a:t>
            </a:r>
            <a:r>
              <a:rPr lang="ko-KR" altLang="en-US" sz="1800" b="1" kern="0" spc="0" dirty="0">
                <a:effectLst/>
                <a:latin typeface="+mn-ea"/>
              </a:rPr>
              <a:t>인건비</a:t>
            </a:r>
            <a:r>
              <a:rPr lang="en-US" altLang="ko-KR" sz="1800" b="1" kern="0" spc="0" dirty="0">
                <a:effectLst/>
                <a:latin typeface="+mn-ea"/>
              </a:rPr>
              <a:t>) </a:t>
            </a:r>
          </a:p>
          <a:p>
            <a:pPr algn="ctr"/>
            <a:r>
              <a:rPr lang="en-US" altLang="ko-KR" sz="1800" b="1" kern="0" spc="0" dirty="0">
                <a:latin typeface="+mn-ea"/>
              </a:rPr>
              <a:t>+</a:t>
            </a:r>
            <a:r>
              <a:rPr lang="en-US" altLang="ko-KR" b="1" kern="0" dirty="0">
                <a:latin typeface="+mn-ea"/>
              </a:rPr>
              <a:t> </a:t>
            </a:r>
          </a:p>
          <a:p>
            <a:pPr algn="ctr"/>
            <a:r>
              <a:rPr lang="el-GR" altLang="ko-KR" b="1" i="0" dirty="0">
                <a:effectLst/>
                <a:latin typeface="+mn-ea"/>
              </a:rPr>
              <a:t>α</a:t>
            </a:r>
            <a:r>
              <a:rPr lang="en-US" altLang="ko-KR" b="1" i="0" dirty="0">
                <a:effectLst/>
                <a:latin typeface="+mn-ea"/>
              </a:rPr>
              <a:t>(</a:t>
            </a:r>
            <a:r>
              <a:rPr lang="ko-KR" altLang="en-US" b="1" i="0" dirty="0">
                <a:effectLst/>
                <a:latin typeface="+mn-ea"/>
              </a:rPr>
              <a:t>엔진</a:t>
            </a:r>
            <a:r>
              <a:rPr lang="en-US" altLang="ko-KR" b="1" i="0" dirty="0">
                <a:effectLst/>
                <a:latin typeface="+mn-ea"/>
              </a:rPr>
              <a:t>, 3d max, </a:t>
            </a:r>
            <a:r>
              <a:rPr lang="ko-KR" altLang="en-US" b="1" i="0" dirty="0" err="1">
                <a:effectLst/>
                <a:latin typeface="+mn-ea"/>
              </a:rPr>
              <a:t>어도비</a:t>
            </a:r>
            <a:r>
              <a:rPr lang="ko-KR" altLang="en-US" b="1" i="0" dirty="0">
                <a:effectLst/>
                <a:latin typeface="+mn-ea"/>
              </a:rPr>
              <a:t> 프로그램</a:t>
            </a:r>
            <a:r>
              <a:rPr lang="en-US" altLang="ko-KR" b="1" i="0" dirty="0">
                <a:effectLst/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등</a:t>
            </a:r>
            <a:r>
              <a:rPr lang="en-US" altLang="ko-KR" b="1" dirty="0">
                <a:latin typeface="+mn-ea"/>
              </a:rPr>
              <a:t>)</a:t>
            </a:r>
            <a:endParaRPr lang="ko-KR" altLang="en-US" sz="1800" b="1" kern="0" spc="0" dirty="0">
              <a:effectLst/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06DE12-6BEB-8222-CC9B-BA395F1188C7}"/>
              </a:ext>
            </a:extLst>
          </p:cNvPr>
          <p:cNvSpPr txBox="1"/>
          <p:nvPr/>
        </p:nvSpPr>
        <p:spPr>
          <a:xfrm>
            <a:off x="7250568" y="1298506"/>
            <a:ext cx="382170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기획자</a:t>
            </a:r>
            <a:r>
              <a:rPr lang="en-US" altLang="ko-KR" dirty="0"/>
              <a:t>: 5,000</a:t>
            </a:r>
            <a:r>
              <a:rPr lang="ko-KR" altLang="en-US" dirty="0"/>
              <a:t>만원</a:t>
            </a:r>
            <a:endParaRPr lang="en-US" altLang="ko-KR" dirty="0"/>
          </a:p>
          <a:p>
            <a:pPr algn="ctr"/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5,300</a:t>
            </a:r>
            <a:r>
              <a:rPr lang="ko-KR" altLang="en-US" dirty="0"/>
              <a:t>만원</a:t>
            </a:r>
            <a:endParaRPr lang="en-US" altLang="ko-KR" dirty="0"/>
          </a:p>
          <a:p>
            <a:pPr algn="ctr"/>
            <a:r>
              <a:rPr lang="en-US" altLang="ko-KR" dirty="0"/>
              <a:t>3D </a:t>
            </a:r>
            <a:r>
              <a:rPr lang="ko-KR" altLang="en-US" dirty="0" err="1"/>
              <a:t>모델러</a:t>
            </a:r>
            <a:r>
              <a:rPr lang="ko-KR" altLang="en-US" dirty="0"/>
              <a:t> </a:t>
            </a:r>
            <a:r>
              <a:rPr lang="en-US" altLang="ko-KR" dirty="0"/>
              <a:t>: 5,300</a:t>
            </a:r>
            <a:r>
              <a:rPr lang="ko-KR" altLang="en-US" dirty="0"/>
              <a:t>만원</a:t>
            </a:r>
            <a:endParaRPr lang="en-US" altLang="ko-KR" dirty="0"/>
          </a:p>
          <a:p>
            <a:pPr algn="ctr"/>
            <a:r>
              <a:rPr lang="ko-KR" altLang="en-US" dirty="0"/>
              <a:t>원화 및 배경 </a:t>
            </a:r>
            <a:r>
              <a:rPr lang="en-US" altLang="ko-KR" dirty="0"/>
              <a:t>: 5,300</a:t>
            </a:r>
            <a:r>
              <a:rPr lang="ko-KR" altLang="en-US" dirty="0"/>
              <a:t>만원</a:t>
            </a:r>
            <a:endParaRPr lang="en-US" altLang="ko-KR" dirty="0"/>
          </a:p>
          <a:p>
            <a:pPr algn="ctr"/>
            <a:r>
              <a:rPr lang="ko-KR" altLang="en-US" dirty="0"/>
              <a:t>클라이언트 </a:t>
            </a:r>
            <a:r>
              <a:rPr lang="en-US" altLang="ko-KR" dirty="0"/>
              <a:t>: 5,700</a:t>
            </a:r>
            <a:r>
              <a:rPr lang="ko-KR" altLang="en-US" dirty="0"/>
              <a:t> 만원 </a:t>
            </a:r>
            <a:r>
              <a:rPr lang="en-US" altLang="ko-KR" dirty="0"/>
              <a:t>x 2</a:t>
            </a:r>
          </a:p>
          <a:p>
            <a:pPr algn="ctr"/>
            <a:r>
              <a:rPr lang="ko-KR" altLang="en-US" dirty="0"/>
              <a:t>서버 </a:t>
            </a:r>
            <a:r>
              <a:rPr lang="en-US" altLang="ko-KR" dirty="0"/>
              <a:t>: 5,300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총 인건비 </a:t>
            </a:r>
            <a:r>
              <a:rPr lang="en-US" altLang="ko-KR" dirty="0"/>
              <a:t>= 3</a:t>
            </a:r>
            <a:r>
              <a:rPr lang="ko-KR" altLang="en-US" dirty="0"/>
              <a:t>억 </a:t>
            </a:r>
            <a:r>
              <a:rPr lang="en-US" altLang="ko-KR" dirty="0"/>
              <a:t>7600</a:t>
            </a:r>
            <a:r>
              <a:rPr lang="ko-KR" altLang="en-US" dirty="0"/>
              <a:t>만원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8879394-B074-27B4-59EB-43FA3309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39" y="1058402"/>
            <a:ext cx="5491519" cy="5021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767DFF-ECE9-BA85-1BEA-56EB54963423}"/>
              </a:ext>
            </a:extLst>
          </p:cNvPr>
          <p:cNvSpPr txBox="1"/>
          <p:nvPr/>
        </p:nvSpPr>
        <p:spPr>
          <a:xfrm>
            <a:off x="5241666" y="60794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b="0" i="0" dirty="0" err="1">
                <a:solidFill>
                  <a:srgbClr val="1F1F1F"/>
                </a:solidFill>
                <a:effectLst/>
                <a:latin typeface="Google Sans"/>
              </a:rPr>
              <a:t>쿡앱스</a:t>
            </a:r>
            <a:endParaRPr lang="en-US" altLang="ko-KR" sz="800" dirty="0">
              <a:solidFill>
                <a:srgbClr val="1F1F1F"/>
              </a:solidFill>
              <a:latin typeface="Google Sans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C99DF9B-614B-E38C-D025-9D287DDB7C5A}"/>
              </a:ext>
            </a:extLst>
          </p:cNvPr>
          <p:cNvSpPr/>
          <p:nvPr/>
        </p:nvSpPr>
        <p:spPr>
          <a:xfrm rot="5400000">
            <a:off x="8848100" y="4120117"/>
            <a:ext cx="626645" cy="369332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857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E57549-558B-4B8E-2BE3-E3A6163D2F28}"/>
              </a:ext>
            </a:extLst>
          </p:cNvPr>
          <p:cNvSpPr txBox="1"/>
          <p:nvPr/>
        </p:nvSpPr>
        <p:spPr>
          <a:xfrm>
            <a:off x="3799538" y="2730768"/>
            <a:ext cx="45929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5418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91875-7ADD-4E15-9F80-2AF93DAFB441}"/>
              </a:ext>
            </a:extLst>
          </p:cNvPr>
          <p:cNvSpPr txBox="1"/>
          <p:nvPr/>
        </p:nvSpPr>
        <p:spPr>
          <a:xfrm>
            <a:off x="540292" y="3590969"/>
            <a:ext cx="41998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 dirty="0">
                <a:solidFill>
                  <a:srgbClr val="3057B9"/>
                </a:solidFill>
                <a:latin typeface="나눔스퀘어 Bold"/>
                <a:ea typeface="나눔스퀘어 Bold"/>
              </a:rPr>
              <a:t>플랫폼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–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 멀티 플랫폼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(PC, 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모바일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)</a:t>
            </a:r>
          </a:p>
          <a:p>
            <a:pPr>
              <a:defRPr/>
            </a:pPr>
            <a:r>
              <a:rPr lang="ko-KR" altLang="en-US" sz="2200" b="1" dirty="0">
                <a:solidFill>
                  <a:srgbClr val="3057B9"/>
                </a:solidFill>
                <a:latin typeface="나눔스퀘어 Bold"/>
                <a:ea typeface="나눔스퀘어 Bold"/>
              </a:rPr>
              <a:t>장르</a:t>
            </a:r>
            <a:r>
              <a:rPr lang="ko-KR" altLang="en-US" sz="2200" dirty="0">
                <a:solidFill>
                  <a:srgbClr val="3057B9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–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 액션 어드벤처 수집형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SRPG</a:t>
            </a:r>
            <a:endParaRPr lang="en-US" altLang="ko-KR" sz="2200" dirty="0">
              <a:solidFill>
                <a:schemeClr val="accent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2200" b="1" dirty="0" err="1">
                <a:solidFill>
                  <a:srgbClr val="3057B9"/>
                </a:solidFill>
                <a:latin typeface="나눔스퀘어 Bold"/>
                <a:ea typeface="나눔스퀘어 Bold"/>
              </a:rPr>
              <a:t>대상층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 sz="2200" dirty="0">
                <a:solidFill>
                  <a:schemeClr val="accent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대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~30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대</a:t>
            </a:r>
            <a:endParaRPr lang="en-US" altLang="ko-KR" sz="220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2200" dirty="0">
                <a:solidFill>
                  <a:schemeClr val="accent1"/>
                </a:solidFill>
                <a:latin typeface="나눔스퀘어 Bold"/>
                <a:ea typeface="나눔스퀘어 Bold"/>
              </a:rPr>
              <a:t>화풍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캐주얼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35E23-877A-40CB-A95E-5724B00451F4}"/>
              </a:ext>
            </a:extLst>
          </p:cNvPr>
          <p:cNvSpPr txBox="1"/>
          <p:nvPr/>
        </p:nvSpPr>
        <p:spPr>
          <a:xfrm>
            <a:off x="3098286" y="5885381"/>
            <a:ext cx="599542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 dirty="0">
                <a:latin typeface="나눔스퀘어 Bold"/>
                <a:ea typeface="나눔스퀘어 Bold"/>
              </a:rPr>
              <a:t>플랫폼과 장르</a:t>
            </a:r>
            <a:r>
              <a:rPr lang="en-US" altLang="ko-KR" sz="2500" b="1" dirty="0">
                <a:latin typeface="나눔스퀘어 Bold"/>
                <a:ea typeface="나눔스퀘어 Bold"/>
              </a:rPr>
              <a:t>,</a:t>
            </a:r>
            <a:r>
              <a:rPr lang="ko-KR" altLang="en-US" sz="2500" b="1" dirty="0">
                <a:latin typeface="나눔스퀘어 Bold"/>
                <a:ea typeface="나눔스퀘어 Bold"/>
              </a:rPr>
              <a:t> 대상층과 화풍의 선정 이유는</a:t>
            </a:r>
            <a:r>
              <a:rPr lang="en-US" altLang="ko-KR" sz="2500" b="1" dirty="0">
                <a:latin typeface="나눔스퀘어 Bold"/>
                <a:ea typeface="나눔스퀘어 Bold"/>
              </a:rPr>
              <a:t>?</a:t>
            </a:r>
            <a:endParaRPr lang="ko-KR" altLang="en-US" sz="2500" b="1" dirty="0">
              <a:latin typeface="나눔스퀘어 Bold"/>
              <a:ea typeface="나눔스퀘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842843" y="639797"/>
            <a:ext cx="806107" cy="270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게임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0DC774-01B5-4D5C-82CA-446679D4DEE8}"/>
              </a:ext>
            </a:extLst>
          </p:cNvPr>
          <p:cNvSpPr txBox="1"/>
          <p:nvPr/>
        </p:nvSpPr>
        <p:spPr>
          <a:xfrm>
            <a:off x="1252284" y="1778061"/>
            <a:ext cx="27758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미지 </a:t>
            </a:r>
            <a:r>
              <a:rPr lang="ko-KR" altLang="en-US" b="1" dirty="0" err="1"/>
              <a:t>탐사대</a:t>
            </a:r>
            <a:r>
              <a:rPr lang="ko-KR" altLang="en-US" dirty="0"/>
              <a:t> 는</a:t>
            </a:r>
            <a:endParaRPr lang="en-US" altLang="ko-KR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dirty="0"/>
              <a:t>미지의 대륙을 탐사하는</a:t>
            </a:r>
            <a:endParaRPr lang="en-US" altLang="ko-KR" dirty="0"/>
          </a:p>
          <a:p>
            <a:pPr algn="ctr"/>
            <a:r>
              <a:rPr lang="ko-KR" altLang="en-US" dirty="0"/>
              <a:t>탐사대원들의 이야기이다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CDFE91-B42C-A6A6-6853-C75C6392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76" y="1378597"/>
            <a:ext cx="3519454" cy="2814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A5DB5A-01CA-4179-0AF6-B4318F26B8AE}"/>
              </a:ext>
            </a:extLst>
          </p:cNvPr>
          <p:cNvSpPr/>
          <p:nvPr/>
        </p:nvSpPr>
        <p:spPr>
          <a:xfrm>
            <a:off x="5300676" y="4230412"/>
            <a:ext cx="3519453" cy="834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아메리카 대륙의 발견자로 알려졌던 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크리스토퍼 콜럼버스와 탐험대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를 </a:t>
            </a:r>
            <a:r>
              <a:rPr lang="ko-KR" altLang="en-US" sz="1100" b="1" dirty="0">
                <a:solidFill>
                  <a:sysClr val="windowText" lastClr="000000"/>
                </a:solidFill>
              </a:rPr>
              <a:t>모티브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로 삼고 있다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F178D5-DE87-2CBF-C29D-51D86DE0A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762" y="1378597"/>
            <a:ext cx="2814523" cy="2814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6ED2AA-3F77-9BBD-B4DE-B9326029997A}"/>
              </a:ext>
            </a:extLst>
          </p:cNvPr>
          <p:cNvSpPr/>
          <p:nvPr/>
        </p:nvSpPr>
        <p:spPr>
          <a:xfrm>
            <a:off x="8935762" y="4230412"/>
            <a:ext cx="2814523" cy="834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신대륙을 조사하는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몬스터 헌터 월드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를 참고했다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07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63647C-83D5-FBAA-4FE1-C8F0417A09ED}"/>
              </a:ext>
            </a:extLst>
          </p:cNvPr>
          <p:cNvSpPr/>
          <p:nvPr/>
        </p:nvSpPr>
        <p:spPr>
          <a:xfrm>
            <a:off x="3460284" y="5396238"/>
            <a:ext cx="5271430" cy="1008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PC</a:t>
            </a:r>
            <a:r>
              <a:rPr lang="ko-KR" altLang="en-US" sz="1200" dirty="0">
                <a:solidFill>
                  <a:schemeClr val="tx1"/>
                </a:solidFill>
              </a:rPr>
              <a:t> 시장은 큰 변동 없이 유지되고 있고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모바일 시장은 규모와 매출이 상승하는 추세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플랫폼은 멀티 플랫폼</a:t>
            </a:r>
            <a:r>
              <a:rPr lang="en-US" altLang="ko-KR" sz="1600" b="1" dirty="0">
                <a:solidFill>
                  <a:schemeClr val="tx1"/>
                </a:solidFill>
              </a:rPr>
              <a:t>(PC, </a:t>
            </a:r>
            <a:r>
              <a:rPr lang="ko-KR" altLang="en-US" sz="1600" b="1" dirty="0">
                <a:solidFill>
                  <a:schemeClr val="tx1"/>
                </a:solidFill>
              </a:rPr>
              <a:t>모바일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842843" y="639797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선정 이유</a:t>
            </a:r>
            <a:endParaRPr lang="ko-KR" altLang="en-US" sz="1200" dirty="0">
              <a:latin typeface="나눔스퀘어 Bold"/>
              <a:ea typeface="나눔스퀘어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14B571A0-107C-477E-810F-FD38BEBFF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43" y="1070285"/>
            <a:ext cx="4523265" cy="1909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2777CB-5A4C-4E2A-960D-11CB9E7FF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43" y="3199014"/>
            <a:ext cx="4523266" cy="1909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87314E4-D1C5-47B5-91D8-3B3EA6B1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77" y="1070286"/>
            <a:ext cx="6108730" cy="4017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2B481A-71F8-4827-947B-9915AB182B93}"/>
              </a:ext>
            </a:extLst>
          </p:cNvPr>
          <p:cNvSpPr/>
          <p:nvPr/>
        </p:nvSpPr>
        <p:spPr>
          <a:xfrm>
            <a:off x="1124209" y="1262604"/>
            <a:ext cx="1699054" cy="1661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09B26B-EA07-4216-A584-2F0A4C2F74F8}"/>
              </a:ext>
            </a:extLst>
          </p:cNvPr>
          <p:cNvSpPr/>
          <p:nvPr/>
        </p:nvSpPr>
        <p:spPr>
          <a:xfrm>
            <a:off x="861592" y="3941960"/>
            <a:ext cx="4504515" cy="3295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F188F2-5D26-4FCD-AA0E-DD7518AD420D}"/>
              </a:ext>
            </a:extLst>
          </p:cNvPr>
          <p:cNvSpPr/>
          <p:nvPr/>
        </p:nvSpPr>
        <p:spPr>
          <a:xfrm>
            <a:off x="5740452" y="2628476"/>
            <a:ext cx="209070" cy="10375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427032-C1DD-47CD-A054-CFC0EC1AD085}"/>
              </a:ext>
            </a:extLst>
          </p:cNvPr>
          <p:cNvSpPr/>
          <p:nvPr/>
        </p:nvSpPr>
        <p:spPr>
          <a:xfrm>
            <a:off x="6323925" y="2628475"/>
            <a:ext cx="209070" cy="7594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6117CC-B599-4FFB-AFB5-FD365793DA1E}"/>
              </a:ext>
            </a:extLst>
          </p:cNvPr>
          <p:cNvSpPr/>
          <p:nvPr/>
        </p:nvSpPr>
        <p:spPr>
          <a:xfrm>
            <a:off x="6907398" y="2614058"/>
            <a:ext cx="209070" cy="11260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9FE461-8531-4BC1-AF75-152CD7EF3DB5}"/>
              </a:ext>
            </a:extLst>
          </p:cNvPr>
          <p:cNvSpPr/>
          <p:nvPr/>
        </p:nvSpPr>
        <p:spPr>
          <a:xfrm>
            <a:off x="7490871" y="2614057"/>
            <a:ext cx="209070" cy="1237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B1483D-6FE4-4157-9175-40043B07562A}"/>
              </a:ext>
            </a:extLst>
          </p:cNvPr>
          <p:cNvSpPr/>
          <p:nvPr/>
        </p:nvSpPr>
        <p:spPr>
          <a:xfrm>
            <a:off x="8074344" y="2628474"/>
            <a:ext cx="209070" cy="1593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C1BB14-1D5A-4E1A-B3B2-D164D060F8D9}"/>
              </a:ext>
            </a:extLst>
          </p:cNvPr>
          <p:cNvSpPr txBox="1"/>
          <p:nvPr/>
        </p:nvSpPr>
        <p:spPr>
          <a:xfrm>
            <a:off x="9631918" y="5087809"/>
            <a:ext cx="21018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7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</a:t>
            </a:r>
            <a:r>
              <a:rPr kumimoji="0" lang="en-US" altLang="ko-KR" sz="7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7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메조미디어 모바일게임 업종 분석 리포트</a:t>
            </a:r>
            <a:endParaRPr lang="ko-KR" alt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31041-78C3-4E39-870F-95486BB001B6}"/>
              </a:ext>
            </a:extLst>
          </p:cNvPr>
          <p:cNvSpPr txBox="1"/>
          <p:nvPr/>
        </p:nvSpPr>
        <p:spPr>
          <a:xfrm>
            <a:off x="3603099" y="5112299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</a:t>
            </a:r>
            <a:r>
              <a:rPr kumimoji="0" lang="en-US" altLang="ko-KR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한국 콘텐츠 진흥원 산업백서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4315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2A90652-3906-2986-555D-73CC79ED98CD}"/>
              </a:ext>
            </a:extLst>
          </p:cNvPr>
          <p:cNvSpPr/>
          <p:nvPr/>
        </p:nvSpPr>
        <p:spPr>
          <a:xfrm>
            <a:off x="3460284" y="5396239"/>
            <a:ext cx="5271430" cy="10081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PC</a:t>
            </a:r>
            <a:r>
              <a:rPr lang="ko-KR" altLang="en-US" sz="1200" dirty="0">
                <a:solidFill>
                  <a:schemeClr val="tx1"/>
                </a:solidFill>
              </a:rPr>
              <a:t>와 모바일에서 롤플레잉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시뮬레이션은 선호하는 장르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매출 순위가 높은 액션과 어드벤처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전략 장르의 요소를 추가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장르는 </a:t>
            </a:r>
            <a:r>
              <a:rPr lang="en-US" altLang="ko-KR" sz="1600" b="1" dirty="0">
                <a:solidFill>
                  <a:schemeClr val="tx1"/>
                </a:solidFill>
              </a:rPr>
              <a:t>SRPG</a:t>
            </a:r>
            <a:r>
              <a:rPr lang="ko-KR" altLang="en-US" sz="1600" b="1" dirty="0">
                <a:solidFill>
                  <a:schemeClr val="tx1"/>
                </a:solidFill>
              </a:rPr>
              <a:t>와 액션 어드벤처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842843" y="639797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선정 이유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25142-AB79-9E9A-ACA1-36BDA8541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98" y="1285538"/>
            <a:ext cx="3671556" cy="1509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DA6CDC-3301-5AEB-4FB2-F5E43B87F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34" y="3387189"/>
            <a:ext cx="3665520" cy="1503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3EE56B-1825-4807-893D-2C0781850D3C}"/>
              </a:ext>
            </a:extLst>
          </p:cNvPr>
          <p:cNvSpPr/>
          <p:nvPr/>
        </p:nvSpPr>
        <p:spPr>
          <a:xfrm>
            <a:off x="2109824" y="1701823"/>
            <a:ext cx="311368" cy="1093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98B62-4429-4550-8B77-8B847EC2E9D6}"/>
              </a:ext>
            </a:extLst>
          </p:cNvPr>
          <p:cNvSpPr/>
          <p:nvPr/>
        </p:nvSpPr>
        <p:spPr>
          <a:xfrm>
            <a:off x="2377434" y="3932264"/>
            <a:ext cx="367944" cy="9583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FD978B-3B35-4953-973F-7A4D7849D96B}"/>
              </a:ext>
            </a:extLst>
          </p:cNvPr>
          <p:cNvSpPr/>
          <p:nvPr/>
        </p:nvSpPr>
        <p:spPr>
          <a:xfrm>
            <a:off x="3046238" y="4061019"/>
            <a:ext cx="309990" cy="594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C53C16-2E6F-4BC2-8CF0-C09FF5C3EF60}"/>
              </a:ext>
            </a:extLst>
          </p:cNvPr>
          <p:cNvSpPr/>
          <p:nvPr/>
        </p:nvSpPr>
        <p:spPr>
          <a:xfrm>
            <a:off x="3170839" y="1911893"/>
            <a:ext cx="311367" cy="6418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B6E58-1688-CB74-E8F4-96502F1C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63" y="1978731"/>
            <a:ext cx="4387799" cy="2495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6BBEC0-4A37-2F7C-DA7B-F76679738B73}"/>
              </a:ext>
            </a:extLst>
          </p:cNvPr>
          <p:cNvSpPr txBox="1"/>
          <p:nvPr/>
        </p:nvSpPr>
        <p:spPr>
          <a:xfrm>
            <a:off x="7903507" y="4439993"/>
            <a:ext cx="30780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0" i="0" dirty="0">
                <a:solidFill>
                  <a:srgbClr val="1E1E1E"/>
                </a:solidFill>
                <a:effectLst/>
                <a:latin typeface="Apple SD Gothic Neo"/>
              </a:rPr>
              <a:t>출처 </a:t>
            </a:r>
            <a:r>
              <a:rPr lang="en-US" altLang="ko-KR" sz="800" b="0" i="0" dirty="0">
                <a:solidFill>
                  <a:srgbClr val="1E1E1E"/>
                </a:solidFill>
                <a:effectLst/>
                <a:latin typeface="Apple SD Gothic Neo"/>
              </a:rPr>
              <a:t>: </a:t>
            </a:r>
            <a:r>
              <a:rPr lang="ko-KR" altLang="en-US" sz="800" b="0" i="0" dirty="0">
                <a:solidFill>
                  <a:srgbClr val="1E1E1E"/>
                </a:solidFill>
                <a:effectLst/>
                <a:latin typeface="Apple SD Gothic Neo"/>
              </a:rPr>
              <a:t>포스트 코로나 시대</a:t>
            </a:r>
            <a:r>
              <a:rPr lang="en-US" altLang="ko-KR" sz="800" b="0" i="0" dirty="0">
                <a:solidFill>
                  <a:srgbClr val="1E1E1E"/>
                </a:solidFill>
                <a:effectLst/>
                <a:latin typeface="Apple SD Gothic Neo"/>
              </a:rPr>
              <a:t>, </a:t>
            </a:r>
            <a:r>
              <a:rPr lang="ko-KR" altLang="en-US" sz="800" b="0" i="0" dirty="0">
                <a:solidFill>
                  <a:srgbClr val="1E1E1E"/>
                </a:solidFill>
                <a:effectLst/>
                <a:latin typeface="Apple SD Gothic Neo"/>
              </a:rPr>
              <a:t>한국 게임사의 약진을 위한 </a:t>
            </a:r>
            <a:r>
              <a:rPr lang="en-US" altLang="ko-KR" sz="800" b="0" i="0" dirty="0">
                <a:solidFill>
                  <a:srgbClr val="1E1E1E"/>
                </a:solidFill>
                <a:effectLst/>
                <a:latin typeface="Apple SD Gothic Neo"/>
              </a:rPr>
              <a:t>6</a:t>
            </a:r>
            <a:r>
              <a:rPr lang="ko-KR" altLang="en-US" sz="800" b="0" i="0" dirty="0">
                <a:solidFill>
                  <a:srgbClr val="1E1E1E"/>
                </a:solidFill>
                <a:effectLst/>
                <a:latin typeface="Apple SD Gothic Neo"/>
              </a:rPr>
              <a:t>가지 제언</a:t>
            </a:r>
            <a:endParaRPr lang="ko-KR" alt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FF0CF7-C869-5E26-46B6-D62F0CEDDB70}"/>
              </a:ext>
            </a:extLst>
          </p:cNvPr>
          <p:cNvSpPr txBox="1"/>
          <p:nvPr/>
        </p:nvSpPr>
        <p:spPr>
          <a:xfrm>
            <a:off x="3983816" y="2767541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</a:t>
            </a:r>
            <a:r>
              <a:rPr kumimoji="0" lang="en-US" altLang="ko-KR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한국 콘텐츠 진흥원 산업백서</a:t>
            </a:r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A3309A-7435-40DE-5C2B-587944BCAA53}"/>
              </a:ext>
            </a:extLst>
          </p:cNvPr>
          <p:cNvSpPr txBox="1"/>
          <p:nvPr/>
        </p:nvSpPr>
        <p:spPr>
          <a:xfrm>
            <a:off x="3970090" y="4862752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</a:t>
            </a:r>
            <a:r>
              <a:rPr kumimoji="0" lang="en-US" altLang="ko-KR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한국 콘텐츠 진흥원 산업백서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8649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41AE16-DCF2-0DF5-99DC-B2D56B0BF140}"/>
              </a:ext>
            </a:extLst>
          </p:cNvPr>
          <p:cNvSpPr/>
          <p:nvPr/>
        </p:nvSpPr>
        <p:spPr>
          <a:xfrm>
            <a:off x="3460284" y="5396238"/>
            <a:ext cx="5271430" cy="10081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</a:rPr>
              <a:t>RPG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</a:rPr>
              <a:t>와 시뮬레이션의 이용자 평균 연령층은 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</a:rPr>
              <a:t>20~30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</a:rPr>
              <a:t>대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</a:rPr>
              <a:t>.</a:t>
            </a:r>
            <a:endParaRPr lang="ko-KR" altLang="en-US" sz="1200" dirty="0"/>
          </a:p>
          <a:p>
            <a:pPr algn="ctr"/>
            <a:endParaRPr kumimoji="0" lang="en-US" altLang="ko-KR" sz="1600" b="1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algn="ctr"/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</a:rPr>
              <a:t>대상층은 </a:t>
            </a:r>
            <a:endParaRPr kumimoji="0" lang="en-US" altLang="ko-KR" sz="1600" b="1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algn="ctr"/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</a:rPr>
              <a:t>평균적으로 게임 이용률이 높은 </a:t>
            </a: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</a:rPr>
              <a:t>20~30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</a:rPr>
              <a:t>대의 성별 무관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842843" y="639797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선정 이유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888E9-B8E3-4539-9760-C50757DBCCF0}"/>
              </a:ext>
            </a:extLst>
          </p:cNvPr>
          <p:cNvSpPr txBox="1"/>
          <p:nvPr/>
        </p:nvSpPr>
        <p:spPr>
          <a:xfrm>
            <a:off x="10438736" y="6642556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</a:t>
            </a:r>
            <a:r>
              <a:rPr kumimoji="0" lang="en-US" altLang="ko-KR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한국 콘텐츠 진흥원 산업백서</a:t>
            </a:r>
            <a:endParaRPr lang="ko-KR" altLang="en-US" sz="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2E0223-B4BE-DB67-64EE-C7DD1E115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244" y="992908"/>
            <a:ext cx="4010411" cy="1776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CAA706-F65F-4166-7A8D-79DE8F5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60" y="1003585"/>
            <a:ext cx="4010412" cy="1776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D947A5-384B-76EB-E496-0AF0E738FF82}"/>
              </a:ext>
            </a:extLst>
          </p:cNvPr>
          <p:cNvSpPr/>
          <p:nvPr/>
        </p:nvSpPr>
        <p:spPr>
          <a:xfrm>
            <a:off x="2121045" y="1461752"/>
            <a:ext cx="333036" cy="107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3C0529-6084-E581-F55E-841E8DFFAA3A}"/>
              </a:ext>
            </a:extLst>
          </p:cNvPr>
          <p:cNvSpPr/>
          <p:nvPr/>
        </p:nvSpPr>
        <p:spPr>
          <a:xfrm>
            <a:off x="6841306" y="1397358"/>
            <a:ext cx="377303" cy="11435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BF3B2E-6AF6-EC6C-D144-27662D4BB4C1}"/>
              </a:ext>
            </a:extLst>
          </p:cNvPr>
          <p:cNvSpPr txBox="1"/>
          <p:nvPr/>
        </p:nvSpPr>
        <p:spPr>
          <a:xfrm>
            <a:off x="4354978" y="2850183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PC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게임은 남성의 이용률이 높고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,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모바일 게임은 성별 무관으로 고르게 분포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F286878-473B-ECD6-9EBB-CEFBB3870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74" y="3547251"/>
            <a:ext cx="4004181" cy="1675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49641B-D2E5-997F-5CCD-20648D3C4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00" y="3547251"/>
            <a:ext cx="3998131" cy="1672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4C91F6-D7D8-F795-6213-41E9D2BB6F2E}"/>
              </a:ext>
            </a:extLst>
          </p:cNvPr>
          <p:cNvSpPr/>
          <p:nvPr/>
        </p:nvSpPr>
        <p:spPr>
          <a:xfrm>
            <a:off x="2910171" y="3846120"/>
            <a:ext cx="380382" cy="723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9105E7-D383-D997-EA90-107E4292A28F}"/>
              </a:ext>
            </a:extLst>
          </p:cNvPr>
          <p:cNvSpPr/>
          <p:nvPr/>
        </p:nvSpPr>
        <p:spPr>
          <a:xfrm>
            <a:off x="3008624" y="4670373"/>
            <a:ext cx="281929" cy="225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ADBF90-F8D2-E4DF-473B-E0347633D716}"/>
              </a:ext>
            </a:extLst>
          </p:cNvPr>
          <p:cNvSpPr/>
          <p:nvPr/>
        </p:nvSpPr>
        <p:spPr>
          <a:xfrm>
            <a:off x="3834868" y="3846120"/>
            <a:ext cx="380382" cy="723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AB22B6-0988-FB02-75B5-92868B1E1DC9}"/>
              </a:ext>
            </a:extLst>
          </p:cNvPr>
          <p:cNvSpPr/>
          <p:nvPr/>
        </p:nvSpPr>
        <p:spPr>
          <a:xfrm>
            <a:off x="3933321" y="4654828"/>
            <a:ext cx="281929" cy="225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5DF933-4796-E60B-5065-17C47C1B56AE}"/>
              </a:ext>
            </a:extLst>
          </p:cNvPr>
          <p:cNvSpPr/>
          <p:nvPr/>
        </p:nvSpPr>
        <p:spPr>
          <a:xfrm>
            <a:off x="7342778" y="4685515"/>
            <a:ext cx="217121" cy="210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21A511-0B13-F807-2DD9-FB4C3F4FEE54}"/>
              </a:ext>
            </a:extLst>
          </p:cNvPr>
          <p:cNvSpPr/>
          <p:nvPr/>
        </p:nvSpPr>
        <p:spPr>
          <a:xfrm>
            <a:off x="7937502" y="4654828"/>
            <a:ext cx="217121" cy="210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76D4A33-50F4-F5BF-10BF-B7DCC9A5B16D}"/>
              </a:ext>
            </a:extLst>
          </p:cNvPr>
          <p:cNvSpPr/>
          <p:nvPr/>
        </p:nvSpPr>
        <p:spPr>
          <a:xfrm>
            <a:off x="7261147" y="3852575"/>
            <a:ext cx="298752" cy="723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EDEE62-BFD4-40B7-22D7-503AEC1784D9}"/>
              </a:ext>
            </a:extLst>
          </p:cNvPr>
          <p:cNvSpPr/>
          <p:nvPr/>
        </p:nvSpPr>
        <p:spPr>
          <a:xfrm>
            <a:off x="7894870" y="3856885"/>
            <a:ext cx="298752" cy="723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99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0108EB-CB6B-08AC-91AF-9D5B88193AB0}"/>
              </a:ext>
            </a:extLst>
          </p:cNvPr>
          <p:cNvSpPr/>
          <p:nvPr/>
        </p:nvSpPr>
        <p:spPr>
          <a:xfrm>
            <a:off x="3460285" y="5401963"/>
            <a:ext cx="5271430" cy="1008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국내에서 서비스하는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는 전부 캐주얼 화풍이며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과반수가 수집형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수집형 </a:t>
            </a:r>
            <a:r>
              <a:rPr lang="en-US" altLang="ko-KR" sz="1600" b="1" dirty="0">
                <a:solidFill>
                  <a:schemeClr val="tx1"/>
                </a:solidFill>
              </a:rPr>
              <a:t>RPG</a:t>
            </a:r>
            <a:r>
              <a:rPr lang="ko-KR" altLang="en-US" sz="1600" b="1" dirty="0">
                <a:solidFill>
                  <a:schemeClr val="tx1"/>
                </a:solidFill>
              </a:rPr>
              <a:t>에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화풍은 캐주얼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D2FFC55-037E-16F4-AA28-8261E9C7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238986"/>
            <a:ext cx="7240010" cy="4953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0CD17-A036-8581-A790-483331FD7C9F}"/>
              </a:ext>
            </a:extLst>
          </p:cNvPr>
          <p:cNvSpPr/>
          <p:nvPr/>
        </p:nvSpPr>
        <p:spPr>
          <a:xfrm>
            <a:off x="2475995" y="3246120"/>
            <a:ext cx="1738902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31EE2F-FB33-CA58-E1FD-BDD19C0E1DC3}"/>
              </a:ext>
            </a:extLst>
          </p:cNvPr>
          <p:cNvSpPr/>
          <p:nvPr/>
        </p:nvSpPr>
        <p:spPr>
          <a:xfrm>
            <a:off x="6105144" y="4038600"/>
            <a:ext cx="1738902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C14F0-45D4-0587-D0A1-0AE416D23AC5}"/>
              </a:ext>
            </a:extLst>
          </p:cNvPr>
          <p:cNvSpPr/>
          <p:nvPr/>
        </p:nvSpPr>
        <p:spPr>
          <a:xfrm>
            <a:off x="6105144" y="1636690"/>
            <a:ext cx="2249958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90EB9-17A9-E8AF-5654-09515548EC53}"/>
              </a:ext>
            </a:extLst>
          </p:cNvPr>
          <p:cNvSpPr txBox="1"/>
          <p:nvPr/>
        </p:nvSpPr>
        <p:spPr>
          <a:xfrm>
            <a:off x="4404894" y="886820"/>
            <a:ext cx="10241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MOBA(AOS)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51C3AB-8E3D-3FD9-BDF1-AE76D3072C7D}"/>
              </a:ext>
            </a:extLst>
          </p:cNvPr>
          <p:cNvSpPr txBox="1"/>
          <p:nvPr/>
        </p:nvSpPr>
        <p:spPr>
          <a:xfrm>
            <a:off x="4404894" y="1290032"/>
            <a:ext cx="8961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배틀로얄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BDE80-3F19-4F5D-554E-F440754B228C}"/>
              </a:ext>
            </a:extLst>
          </p:cNvPr>
          <p:cNvSpPr txBox="1"/>
          <p:nvPr/>
        </p:nvSpPr>
        <p:spPr>
          <a:xfrm>
            <a:off x="4404894" y="1688542"/>
            <a:ext cx="9232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MMORPG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889661-4D85-58F7-020D-B67EEE296B9A}"/>
              </a:ext>
            </a:extLst>
          </p:cNvPr>
          <p:cNvSpPr txBox="1"/>
          <p:nvPr/>
        </p:nvSpPr>
        <p:spPr>
          <a:xfrm>
            <a:off x="4404894" y="2494770"/>
            <a:ext cx="5425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퍼즐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4C4517-0539-A920-02FA-BC0D535AFF5D}"/>
              </a:ext>
            </a:extLst>
          </p:cNvPr>
          <p:cNvSpPr txBox="1"/>
          <p:nvPr/>
        </p:nvSpPr>
        <p:spPr>
          <a:xfrm>
            <a:off x="4404894" y="2087052"/>
            <a:ext cx="5425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퍼즐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EA773A-6E91-CA19-9B4E-B05446982F32}"/>
              </a:ext>
            </a:extLst>
          </p:cNvPr>
          <p:cNvSpPr txBox="1"/>
          <p:nvPr/>
        </p:nvSpPr>
        <p:spPr>
          <a:xfrm>
            <a:off x="4404894" y="2883606"/>
            <a:ext cx="121615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오픈월드</a:t>
            </a:r>
            <a:r>
              <a:rPr lang="en-US" altLang="ko-KR" sz="1400" dirty="0"/>
              <a:t>RPG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D4B86B-BC97-95B9-FE39-70B1D082B7AD}"/>
              </a:ext>
            </a:extLst>
          </p:cNvPr>
          <p:cNvSpPr txBox="1"/>
          <p:nvPr/>
        </p:nvSpPr>
        <p:spPr>
          <a:xfrm>
            <a:off x="4404894" y="3718299"/>
            <a:ext cx="8961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어드벤처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773D28-9C4B-D353-0D6B-1FDBB80B4B26}"/>
              </a:ext>
            </a:extLst>
          </p:cNvPr>
          <p:cNvSpPr txBox="1"/>
          <p:nvPr/>
        </p:nvSpPr>
        <p:spPr>
          <a:xfrm>
            <a:off x="4404894" y="4123683"/>
            <a:ext cx="8961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보드게임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FEBBEE-11F9-DF65-FE90-55181351C37F}"/>
              </a:ext>
            </a:extLst>
          </p:cNvPr>
          <p:cNvSpPr txBox="1"/>
          <p:nvPr/>
        </p:nvSpPr>
        <p:spPr>
          <a:xfrm>
            <a:off x="4404894" y="4529067"/>
            <a:ext cx="5425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퍼즐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CB0F87-F366-9A4D-2B41-CCF128B36F7C}"/>
              </a:ext>
            </a:extLst>
          </p:cNvPr>
          <p:cNvSpPr txBox="1"/>
          <p:nvPr/>
        </p:nvSpPr>
        <p:spPr>
          <a:xfrm>
            <a:off x="8495310" y="2095297"/>
            <a:ext cx="5425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RPG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FEE230-A297-8E82-B039-8595F0AD2B16}"/>
              </a:ext>
            </a:extLst>
          </p:cNvPr>
          <p:cNvSpPr txBox="1"/>
          <p:nvPr/>
        </p:nvSpPr>
        <p:spPr>
          <a:xfrm>
            <a:off x="8495310" y="2882898"/>
            <a:ext cx="5425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FPS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1AC2CC-16EE-F601-6D6F-9D1205FEB06D}"/>
              </a:ext>
            </a:extLst>
          </p:cNvPr>
          <p:cNvSpPr txBox="1"/>
          <p:nvPr/>
        </p:nvSpPr>
        <p:spPr>
          <a:xfrm>
            <a:off x="8495310" y="3717592"/>
            <a:ext cx="11186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레이싱 게임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030D89-A165-458C-FF20-758DB8A7899D}"/>
              </a:ext>
            </a:extLst>
          </p:cNvPr>
          <p:cNvSpPr txBox="1"/>
          <p:nvPr/>
        </p:nvSpPr>
        <p:spPr>
          <a:xfrm>
            <a:off x="8495310" y="4505900"/>
            <a:ext cx="11186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스포츠 게임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E78A29-C57B-B362-434B-133277189118}"/>
              </a:ext>
            </a:extLst>
          </p:cNvPr>
          <p:cNvSpPr txBox="1"/>
          <p:nvPr/>
        </p:nvSpPr>
        <p:spPr>
          <a:xfrm>
            <a:off x="8897646" y="5192677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센서 타워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A5F981-052A-2C9B-AD5D-D96AEEC89553}"/>
              </a:ext>
            </a:extLst>
          </p:cNvPr>
          <p:cNvSpPr txBox="1"/>
          <p:nvPr/>
        </p:nvSpPr>
        <p:spPr>
          <a:xfrm>
            <a:off x="842843" y="639797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선정 이유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1ECCF04-8BB2-1180-AEAE-D1FCE11FDC92}"/>
              </a:ext>
            </a:extLst>
          </p:cNvPr>
          <p:cNvSpPr/>
          <p:nvPr/>
        </p:nvSpPr>
        <p:spPr>
          <a:xfrm>
            <a:off x="2475995" y="2834640"/>
            <a:ext cx="1738902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20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1111287" y="631704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컨셉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ABB37E6-C715-0F55-0821-F905A892C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46" y="907093"/>
            <a:ext cx="3677448" cy="2000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더하기 기호 39">
            <a:extLst>
              <a:ext uri="{FF2B5EF4-FFF2-40B4-BE49-F238E27FC236}">
                <a16:creationId xmlns:a16="http://schemas.microsoft.com/office/drawing/2014/main" id="{FBB80114-6DCF-4B49-97A2-2FC3126EAFB1}"/>
              </a:ext>
            </a:extLst>
          </p:cNvPr>
          <p:cNvSpPr/>
          <p:nvPr/>
        </p:nvSpPr>
        <p:spPr>
          <a:xfrm>
            <a:off x="3739481" y="3568155"/>
            <a:ext cx="392677" cy="409560"/>
          </a:xfrm>
          <a:prstGeom prst="mathPlus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19BA21E-96F7-6D9F-7DF9-C822740A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84" y="908703"/>
            <a:ext cx="3677447" cy="200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50E8A3A-25D6-9EAD-29C5-9867711F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84" y="4062427"/>
            <a:ext cx="3677447" cy="1652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더하기 기호 45">
            <a:extLst>
              <a:ext uri="{FF2B5EF4-FFF2-40B4-BE49-F238E27FC236}">
                <a16:creationId xmlns:a16="http://schemas.microsoft.com/office/drawing/2014/main" id="{F2842CC2-8447-046A-9EA4-1AFF035641B1}"/>
              </a:ext>
            </a:extLst>
          </p:cNvPr>
          <p:cNvSpPr/>
          <p:nvPr/>
        </p:nvSpPr>
        <p:spPr>
          <a:xfrm>
            <a:off x="5898550" y="1907249"/>
            <a:ext cx="392677" cy="409560"/>
          </a:xfrm>
          <a:prstGeom prst="mathPlus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9D50AF-D493-188E-7179-DB1395BECF61}"/>
              </a:ext>
            </a:extLst>
          </p:cNvPr>
          <p:cNvSpPr txBox="1"/>
          <p:nvPr/>
        </p:nvSpPr>
        <p:spPr>
          <a:xfrm>
            <a:off x="9030764" y="2907405"/>
            <a:ext cx="1225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몬스터 헌터 월드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EBE20E-6B1B-1823-A418-EB71A72F091F}"/>
              </a:ext>
            </a:extLst>
          </p:cNvPr>
          <p:cNvSpPr txBox="1"/>
          <p:nvPr/>
        </p:nvSpPr>
        <p:spPr>
          <a:xfrm>
            <a:off x="4754396" y="5714994"/>
            <a:ext cx="1122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전략적 팀 전투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40CB96-0051-34BC-7EE7-996D710AB19D}"/>
              </a:ext>
            </a:extLst>
          </p:cNvPr>
          <p:cNvSpPr txBox="1"/>
          <p:nvPr/>
        </p:nvSpPr>
        <p:spPr>
          <a:xfrm>
            <a:off x="4622950" y="2894831"/>
            <a:ext cx="1253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프린세스 메이커</a:t>
            </a:r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FE6332-3834-639D-A335-C90A3D767FD3}"/>
              </a:ext>
            </a:extLst>
          </p:cNvPr>
          <p:cNvSpPr/>
          <p:nvPr/>
        </p:nvSpPr>
        <p:spPr>
          <a:xfrm>
            <a:off x="7135184" y="4293595"/>
            <a:ext cx="3746744" cy="105606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시너지</a:t>
            </a:r>
            <a:r>
              <a:rPr lang="ko-KR" altLang="en-US" sz="1500" dirty="0">
                <a:solidFill>
                  <a:schemeClr val="tx1"/>
                </a:solidFill>
              </a:rPr>
              <a:t>를 </a:t>
            </a:r>
            <a:r>
              <a:rPr lang="ko-KR" altLang="en-US" sz="1500" b="1" dirty="0">
                <a:solidFill>
                  <a:schemeClr val="tx1"/>
                </a:solidFill>
              </a:rPr>
              <a:t>고려</a:t>
            </a:r>
            <a:r>
              <a:rPr lang="ko-KR" altLang="en-US" sz="1500" dirty="0">
                <a:solidFill>
                  <a:schemeClr val="tx1"/>
                </a:solidFill>
              </a:rPr>
              <a:t>해 </a:t>
            </a:r>
            <a:r>
              <a:rPr lang="ko-KR" altLang="en-US" sz="1500" b="1" dirty="0">
                <a:solidFill>
                  <a:schemeClr val="tx1"/>
                </a:solidFill>
              </a:rPr>
              <a:t>육성</a:t>
            </a:r>
            <a:r>
              <a:rPr lang="ko-KR" altLang="en-US" sz="1500" dirty="0">
                <a:solidFill>
                  <a:schemeClr val="tx1"/>
                </a:solidFill>
              </a:rPr>
              <a:t>한 </a:t>
            </a:r>
            <a:r>
              <a:rPr lang="ko-KR" altLang="en-US" sz="1500" b="1" dirty="0">
                <a:solidFill>
                  <a:schemeClr val="tx1"/>
                </a:solidFill>
              </a:rPr>
              <a:t>캐릭터</a:t>
            </a:r>
            <a:r>
              <a:rPr lang="ko-KR" altLang="en-US" sz="1500" dirty="0">
                <a:solidFill>
                  <a:schemeClr val="tx1"/>
                </a:solidFill>
              </a:rPr>
              <a:t>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파티</a:t>
            </a:r>
            <a:r>
              <a:rPr lang="ko-KR" altLang="en-US" sz="1500" dirty="0">
                <a:solidFill>
                  <a:schemeClr val="tx1"/>
                </a:solidFill>
              </a:rPr>
              <a:t>를 </a:t>
            </a:r>
            <a:r>
              <a:rPr lang="ko-KR" altLang="en-US" sz="1500" b="1" dirty="0">
                <a:solidFill>
                  <a:schemeClr val="tx1"/>
                </a:solidFill>
              </a:rPr>
              <a:t>편성</a:t>
            </a:r>
            <a:r>
              <a:rPr lang="ko-KR" altLang="en-US" sz="1500" dirty="0">
                <a:solidFill>
                  <a:schemeClr val="tx1"/>
                </a:solidFill>
              </a:rPr>
              <a:t>하여 미지의 대륙을 </a:t>
            </a:r>
            <a:r>
              <a:rPr lang="ko-KR" altLang="en-US" sz="1500" b="1" dirty="0">
                <a:solidFill>
                  <a:schemeClr val="tx1"/>
                </a:solidFill>
              </a:rPr>
              <a:t>탐사</a:t>
            </a:r>
            <a:r>
              <a:rPr lang="ko-KR" altLang="en-US" sz="1500" dirty="0">
                <a:solidFill>
                  <a:schemeClr val="tx1"/>
                </a:solidFill>
              </a:rPr>
              <a:t>한다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C6722415-DA1A-EA49-079A-6ECC0AB0B633}"/>
              </a:ext>
            </a:extLst>
          </p:cNvPr>
          <p:cNvSpPr/>
          <p:nvPr/>
        </p:nvSpPr>
        <p:spPr>
          <a:xfrm rot="2169339">
            <a:off x="6191733" y="3698478"/>
            <a:ext cx="905598" cy="3945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971EB11-3261-77A8-E14C-5B3482DE2D57}"/>
              </a:ext>
            </a:extLst>
          </p:cNvPr>
          <p:cNvSpPr/>
          <p:nvPr/>
        </p:nvSpPr>
        <p:spPr>
          <a:xfrm>
            <a:off x="2588426" y="3089043"/>
            <a:ext cx="2633954" cy="4973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여타 수집형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RPG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보다 더 깊게 들어간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육성 시스템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34295E-E221-F3B1-D125-9BD0B2F8569E}"/>
              </a:ext>
            </a:extLst>
          </p:cNvPr>
          <p:cNvSpPr/>
          <p:nvPr/>
        </p:nvSpPr>
        <p:spPr>
          <a:xfrm>
            <a:off x="3088283" y="5861427"/>
            <a:ext cx="1634241" cy="338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시너지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를 활용한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전략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8FA313-849D-3F82-77CE-FF8F580FA192}"/>
              </a:ext>
            </a:extLst>
          </p:cNvPr>
          <p:cNvSpPr/>
          <p:nvPr/>
        </p:nvSpPr>
        <p:spPr>
          <a:xfrm>
            <a:off x="7454256" y="3089043"/>
            <a:ext cx="1660227" cy="338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탐사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200">
                <a:solidFill>
                  <a:sysClr val="windowText" lastClr="000000"/>
                </a:solidFill>
              </a:rPr>
              <a:t>위주의 </a:t>
            </a:r>
            <a:r>
              <a:rPr lang="ko-KR" altLang="en-US" sz="1200" b="1">
                <a:solidFill>
                  <a:sysClr val="windowText" lastClr="000000"/>
                </a:solidFill>
              </a:rPr>
              <a:t>게임 방식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5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4143</TotalTime>
  <Words>1286</Words>
  <Application>Microsoft Office PowerPoint</Application>
  <PresentationFormat>와이드스크린</PresentationFormat>
  <Paragraphs>313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Apple SD Gothic Neo</vt:lpstr>
      <vt:lpstr>Google Sans</vt:lpstr>
      <vt:lpstr>나눔스퀘어 Bold</vt:lpstr>
      <vt:lpstr>나눔스퀘어OTF_ac</vt:lpstr>
      <vt:lpstr>맑은 고딕</vt:lpstr>
      <vt:lpstr>Arial</vt:lpstr>
      <vt:lpstr>Calibri</vt:lpstr>
      <vt:lpstr>Calibri Light</vt:lpstr>
      <vt:lpstr>Open Sans</vt:lpstr>
      <vt:lpstr>Office 2013 - 2022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</dc:creator>
  <cp:lastModifiedBy>이석원</cp:lastModifiedBy>
  <cp:revision>411</cp:revision>
  <dcterms:created xsi:type="dcterms:W3CDTF">2023-08-22T06:17:10Z</dcterms:created>
  <dcterms:modified xsi:type="dcterms:W3CDTF">2023-08-29T12:44:49Z</dcterms:modified>
</cp:coreProperties>
</file>